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6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4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3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1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0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4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D666-97AF-4B7D-8465-60D248B89B9D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B2C2-1FC1-4438-8F6C-291CC576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2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5 </a:t>
            </a:r>
            <a:br>
              <a:rPr lang="en-US" dirty="0" smtClean="0"/>
            </a:br>
            <a:r>
              <a:rPr lang="en-US" dirty="0" smtClean="0"/>
              <a:t>Planning and Organizing an Agribusiness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7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People do not plan to fail, they fail to plan.</a:t>
            </a:r>
          </a:p>
          <a:p>
            <a:r>
              <a:rPr lang="en-US" dirty="0" smtClean="0"/>
              <a:t>If the business does not work on paper it will not work in real world.</a:t>
            </a:r>
          </a:p>
          <a:p>
            <a:r>
              <a:rPr lang="en-US" dirty="0" smtClean="0"/>
              <a:t>Pitfalls</a:t>
            </a:r>
          </a:p>
          <a:p>
            <a:r>
              <a:rPr lang="en-US" dirty="0" smtClean="0"/>
              <a:t>Jump in too big</a:t>
            </a:r>
          </a:p>
          <a:p>
            <a:r>
              <a:rPr lang="en-US" dirty="0" smtClean="0"/>
              <a:t>Too much credit</a:t>
            </a:r>
          </a:p>
          <a:p>
            <a:pPr lvl="1"/>
            <a:r>
              <a:rPr lang="en-US" dirty="0" smtClean="0"/>
              <a:t>Freely</a:t>
            </a:r>
          </a:p>
          <a:p>
            <a:pPr lvl="1"/>
            <a:r>
              <a:rPr lang="en-US" dirty="0" smtClean="0"/>
              <a:t>rapidly</a:t>
            </a:r>
          </a:p>
          <a:p>
            <a:r>
              <a:rPr lang="en-US" dirty="0" smtClean="0"/>
              <a:t>Time to build a market</a:t>
            </a:r>
          </a:p>
          <a:p>
            <a:r>
              <a:rPr lang="en-US" dirty="0" smtClean="0"/>
              <a:t>Experience</a:t>
            </a:r>
          </a:p>
          <a:p>
            <a:r>
              <a:rPr lang="en-US" dirty="0" smtClean="0"/>
              <a:t>Too much business too little capital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 emergency fund</a:t>
            </a:r>
          </a:p>
          <a:p>
            <a:r>
              <a:rPr lang="en-US" dirty="0" smtClean="0"/>
              <a:t>Business cycles</a:t>
            </a:r>
          </a:p>
          <a:p>
            <a:r>
              <a:rPr lang="en-US" dirty="0" smtClean="0"/>
              <a:t>Marketing</a:t>
            </a:r>
          </a:p>
          <a:p>
            <a:r>
              <a:rPr lang="en-US" dirty="0" smtClean="0"/>
              <a:t>Nonproductive and </a:t>
            </a:r>
            <a:r>
              <a:rPr lang="en-US" dirty="0" err="1" smtClean="0"/>
              <a:t>nonprofitable</a:t>
            </a:r>
            <a:r>
              <a:rPr lang="en-US" dirty="0" smtClean="0"/>
              <a:t> activities</a:t>
            </a:r>
          </a:p>
          <a:p>
            <a:r>
              <a:rPr lang="en-US" dirty="0" smtClean="0"/>
              <a:t>Unnecessary capital expenses</a:t>
            </a:r>
          </a:p>
          <a:p>
            <a:r>
              <a:rPr lang="en-US" dirty="0" smtClean="0"/>
              <a:t>Underprice or overpriced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2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hire dependable and qualified employees</a:t>
            </a:r>
          </a:p>
          <a:p>
            <a:r>
              <a:rPr lang="en-US" dirty="0" smtClean="0"/>
              <a:t>Family can help but also result in failure</a:t>
            </a:r>
          </a:p>
          <a:p>
            <a:r>
              <a:rPr lang="en-US" dirty="0" smtClean="0"/>
              <a:t>Debt, pride, and sense of obligation prevents making necessary decisions</a:t>
            </a:r>
          </a:p>
          <a:p>
            <a:r>
              <a:rPr lang="en-US" dirty="0" smtClean="0"/>
              <a:t>Entrepreneurs must work 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66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Financial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Ongoing comparison</a:t>
            </a:r>
          </a:p>
          <a:p>
            <a:pPr lvl="1"/>
            <a:r>
              <a:rPr lang="en-US" dirty="0" smtClean="0"/>
              <a:t>Income vs out go</a:t>
            </a:r>
          </a:p>
          <a:p>
            <a:pPr lvl="1"/>
            <a:r>
              <a:rPr lang="en-US" dirty="0" smtClean="0"/>
              <a:t>Plans vs performance</a:t>
            </a:r>
          </a:p>
          <a:p>
            <a:r>
              <a:rPr lang="en-US" dirty="0" smtClean="0"/>
              <a:t>Pitfalls</a:t>
            </a:r>
          </a:p>
          <a:p>
            <a:pPr lvl="1"/>
            <a:r>
              <a:rPr lang="en-US" dirty="0" smtClean="0"/>
              <a:t>Too little capital at start up</a:t>
            </a:r>
          </a:p>
          <a:p>
            <a:pPr lvl="1"/>
            <a:r>
              <a:rPr lang="en-US" dirty="0" smtClean="0"/>
              <a:t>Too much capital but careless</a:t>
            </a:r>
          </a:p>
          <a:p>
            <a:pPr lvl="1"/>
            <a:r>
              <a:rPr lang="en-US" dirty="0" smtClean="0"/>
              <a:t>Borrowing money with no plan</a:t>
            </a:r>
          </a:p>
          <a:p>
            <a:pPr lvl="1"/>
            <a:r>
              <a:rPr lang="en-US" dirty="0" smtClean="0"/>
              <a:t>Inaccurate records</a:t>
            </a:r>
          </a:p>
          <a:p>
            <a:pPr lvl="1"/>
            <a:r>
              <a:rPr lang="en-US" dirty="0" smtClean="0"/>
              <a:t>Personal extravagance</a:t>
            </a:r>
          </a:p>
          <a:p>
            <a:pPr lvl="2"/>
            <a:r>
              <a:rPr lang="en-US" dirty="0" smtClean="0"/>
              <a:t>“keeping up with the Jones’”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Taxes, insurance other business costs</a:t>
            </a:r>
          </a:p>
          <a:p>
            <a:r>
              <a:rPr lang="en-US" dirty="0" smtClean="0"/>
              <a:t>Depending on collateral</a:t>
            </a:r>
          </a:p>
          <a:p>
            <a:r>
              <a:rPr lang="en-US" dirty="0" smtClean="0"/>
              <a:t>Improper loan to repayment ability</a:t>
            </a:r>
          </a:p>
          <a:p>
            <a:r>
              <a:rPr lang="en-US" dirty="0" smtClean="0"/>
              <a:t>Failure to control living expenses</a:t>
            </a:r>
          </a:p>
          <a:p>
            <a:r>
              <a:rPr lang="en-US" dirty="0" smtClean="0"/>
              <a:t>Withdrawing more than what the business actually makes</a:t>
            </a:r>
          </a:p>
        </p:txBody>
      </p:sp>
    </p:spTree>
    <p:extLst>
      <p:ext uri="{BB962C8B-B14F-4D97-AF65-F5344CB8AC3E}">
        <p14:creationId xmlns:p14="http://schemas.microsoft.com/office/powerpoint/2010/main" val="107551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Undercapitalization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Inadequate start-up capital</a:t>
            </a:r>
          </a:p>
          <a:p>
            <a:r>
              <a:rPr lang="en-US" dirty="0" smtClean="0"/>
              <a:t>Borrowing money on a whim</a:t>
            </a:r>
          </a:p>
          <a:p>
            <a:r>
              <a:rPr lang="en-US" dirty="0" smtClean="0"/>
              <a:t>No plan of repayment</a:t>
            </a:r>
          </a:p>
          <a:p>
            <a:r>
              <a:rPr lang="en-US" dirty="0" smtClean="0"/>
              <a:t>No </a:t>
            </a:r>
            <a:r>
              <a:rPr lang="en-US" smtClean="0"/>
              <a:t>emergency fund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6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Marketing Plan and CDC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8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Importance of Small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Agribusinesses are small businesses</a:t>
            </a:r>
          </a:p>
          <a:p>
            <a:r>
              <a:rPr lang="en-US" dirty="0" smtClean="0"/>
              <a:t>Small Business Administration = business that is independently operated, is not dominant in its field, and meets certain size standards in terms of employees and annual receipts</a:t>
            </a:r>
          </a:p>
          <a:p>
            <a:r>
              <a:rPr lang="en-US" dirty="0" smtClean="0"/>
              <a:t>90% of nations new private sector jobs are SB</a:t>
            </a:r>
          </a:p>
          <a:p>
            <a:r>
              <a:rPr lang="en-US" dirty="0" smtClean="0"/>
              <a:t>2/3 of all new jobs are companies having &lt; 25jobs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0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25.4 million full and part-time home-based businesses</a:t>
            </a:r>
          </a:p>
          <a:p>
            <a:r>
              <a:rPr lang="en-US" dirty="0" smtClean="0"/>
              <a:t>97% of nonfarm businesses are considered small by SBA</a:t>
            </a:r>
          </a:p>
          <a:p>
            <a:r>
              <a:rPr lang="en-US" dirty="0" smtClean="0"/>
              <a:t>Accounted for more than 40% GDP</a:t>
            </a:r>
          </a:p>
          <a:p>
            <a:r>
              <a:rPr lang="en-US" dirty="0" smtClean="0"/>
              <a:t>Greater than population of Australia and Canada</a:t>
            </a:r>
          </a:p>
          <a:p>
            <a:r>
              <a:rPr lang="en-US" dirty="0" smtClean="0"/>
              <a:t>80% of Americans work at SB first</a:t>
            </a:r>
          </a:p>
          <a:p>
            <a:r>
              <a:rPr lang="en-US" dirty="0" smtClean="0"/>
              <a:t>Women own nearly half of SB</a:t>
            </a:r>
          </a:p>
          <a:p>
            <a:r>
              <a:rPr lang="en-US" dirty="0" smtClean="0"/>
              <a:t>Minority-owned businesses increased 64% 1962-1987</a:t>
            </a:r>
          </a:p>
          <a:p>
            <a:r>
              <a:rPr lang="en-US" dirty="0" smtClean="0"/>
              <a:t>Small companies produce 90% of new jobs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4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 entrepreneurship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to own your own business and make profit</a:t>
            </a:r>
          </a:p>
          <a:p>
            <a:r>
              <a:rPr lang="en-US" dirty="0" smtClean="0"/>
              <a:t>Big risks so not everyone qualifies</a:t>
            </a:r>
          </a:p>
          <a:p>
            <a:r>
              <a:rPr lang="en-US" dirty="0" smtClean="0"/>
              <a:t>Requires </a:t>
            </a:r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Diligence</a:t>
            </a:r>
          </a:p>
          <a:p>
            <a:pPr lvl="1"/>
            <a:r>
              <a:rPr lang="en-US" dirty="0" smtClean="0"/>
              <a:t>Persistence</a:t>
            </a:r>
          </a:p>
          <a:p>
            <a:r>
              <a:rPr lang="en-US" dirty="0" smtClean="0"/>
              <a:t>Must accept all risks</a:t>
            </a:r>
          </a:p>
          <a:p>
            <a:pPr lvl="1"/>
            <a:r>
              <a:rPr lang="en-US" dirty="0" smtClean="0"/>
              <a:t>Forming</a:t>
            </a:r>
          </a:p>
          <a:p>
            <a:pPr lvl="1"/>
            <a:r>
              <a:rPr lang="en-US" dirty="0" smtClean="0"/>
              <a:t>operating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4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an entrepreneur?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 for themselves and make all business decisions</a:t>
            </a:r>
          </a:p>
          <a:p>
            <a:r>
              <a:rPr lang="en-US" dirty="0" smtClean="0"/>
              <a:t>Income is theirs above financial obligations</a:t>
            </a:r>
          </a:p>
          <a:p>
            <a:r>
              <a:rPr lang="en-US" dirty="0" smtClean="0"/>
              <a:t>Can test theories and ideas</a:t>
            </a:r>
          </a:p>
          <a:p>
            <a:r>
              <a:rPr lang="en-US" dirty="0" smtClean="0"/>
              <a:t>Set working hours</a:t>
            </a:r>
          </a:p>
          <a:p>
            <a:r>
              <a:rPr lang="en-US" dirty="0" smtClean="0"/>
              <a:t>Set prices, determine production levels, control inventory</a:t>
            </a:r>
          </a:p>
          <a:p>
            <a:r>
              <a:rPr lang="en-US" dirty="0" smtClean="0"/>
              <a:t>Determine product or service offered as well as quality</a:t>
            </a:r>
          </a:p>
          <a:p>
            <a:r>
              <a:rPr lang="en-US" dirty="0" smtClean="0"/>
              <a:t>Solve the problems</a:t>
            </a:r>
          </a:p>
          <a:p>
            <a:r>
              <a:rPr lang="en-US" dirty="0" smtClean="0"/>
              <a:t>Hire, train, fire</a:t>
            </a:r>
          </a:p>
          <a:p>
            <a:r>
              <a:rPr lang="en-US" dirty="0" smtClean="0"/>
              <a:t>Set company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8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Independent</a:t>
            </a:r>
          </a:p>
          <a:p>
            <a:r>
              <a:rPr lang="en-US" dirty="0" smtClean="0"/>
              <a:t>Self-confident</a:t>
            </a:r>
          </a:p>
          <a:p>
            <a:r>
              <a:rPr lang="en-US" dirty="0" smtClean="0"/>
              <a:t>Energetic</a:t>
            </a:r>
          </a:p>
          <a:p>
            <a:r>
              <a:rPr lang="en-US" dirty="0" smtClean="0"/>
              <a:t>Organized</a:t>
            </a:r>
          </a:p>
          <a:p>
            <a:r>
              <a:rPr lang="en-US" dirty="0" smtClean="0"/>
              <a:t>Visionary</a:t>
            </a:r>
          </a:p>
          <a:p>
            <a:r>
              <a:rPr lang="en-US" dirty="0" smtClean="0"/>
              <a:t>Persistent</a:t>
            </a:r>
          </a:p>
          <a:p>
            <a:r>
              <a:rPr lang="en-US" dirty="0" smtClean="0"/>
              <a:t>Optimistic</a:t>
            </a:r>
          </a:p>
          <a:p>
            <a:r>
              <a:rPr lang="en-US" dirty="0" smtClean="0"/>
              <a:t>Committed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Problem solver</a:t>
            </a:r>
          </a:p>
          <a:p>
            <a:r>
              <a:rPr lang="en-US" dirty="0" smtClean="0"/>
              <a:t>Self-nurturing</a:t>
            </a:r>
          </a:p>
          <a:p>
            <a:r>
              <a:rPr lang="en-US" dirty="0" smtClean="0"/>
              <a:t>Risk taker</a:t>
            </a:r>
          </a:p>
          <a:p>
            <a:r>
              <a:rPr lang="en-US" dirty="0" smtClean="0"/>
              <a:t>Action oriented</a:t>
            </a:r>
          </a:p>
          <a:p>
            <a:r>
              <a:rPr lang="en-US" dirty="0" smtClean="0"/>
              <a:t>Sense of urgency</a:t>
            </a:r>
          </a:p>
          <a:p>
            <a:r>
              <a:rPr lang="en-US" dirty="0" smtClean="0"/>
              <a:t>Flexible</a:t>
            </a:r>
          </a:p>
          <a:p>
            <a:r>
              <a:rPr lang="en-US" dirty="0" smtClean="0"/>
              <a:t>Emotionally 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70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Total Responsibility</a:t>
            </a:r>
          </a:p>
          <a:p>
            <a:pPr lvl="1"/>
            <a:r>
              <a:rPr lang="en-US" dirty="0" smtClean="0"/>
              <a:t>Manage workers</a:t>
            </a:r>
          </a:p>
          <a:p>
            <a:pPr lvl="1"/>
            <a:r>
              <a:rPr lang="en-US" dirty="0" smtClean="0"/>
              <a:t>Manufacturing</a:t>
            </a:r>
          </a:p>
          <a:p>
            <a:pPr lvl="1"/>
            <a:r>
              <a:rPr lang="en-US" dirty="0" smtClean="0"/>
              <a:t>Shipping</a:t>
            </a:r>
          </a:p>
          <a:p>
            <a:pPr lvl="1"/>
            <a:r>
              <a:rPr lang="en-US" dirty="0" smtClean="0"/>
              <a:t>Find/keep customers – marketing</a:t>
            </a:r>
          </a:p>
          <a:p>
            <a:pPr lvl="2"/>
            <a:r>
              <a:rPr lang="en-US" dirty="0" smtClean="0"/>
              <a:t>Sell product</a:t>
            </a:r>
          </a:p>
          <a:p>
            <a:pPr lvl="2"/>
            <a:r>
              <a:rPr lang="en-US" dirty="0" smtClean="0"/>
              <a:t>Meet orders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Hours</a:t>
            </a:r>
          </a:p>
          <a:p>
            <a:pPr lvl="1"/>
            <a:r>
              <a:rPr lang="en-US" dirty="0" smtClean="0"/>
              <a:t>Long</a:t>
            </a:r>
          </a:p>
          <a:p>
            <a:pPr lvl="1"/>
            <a:r>
              <a:rPr lang="en-US" dirty="0" smtClean="0"/>
              <a:t>Irregular</a:t>
            </a:r>
          </a:p>
          <a:p>
            <a:pPr lvl="1"/>
            <a:r>
              <a:rPr lang="en-US" dirty="0" smtClean="0"/>
              <a:t>Work more hours than if for someone else</a:t>
            </a:r>
          </a:p>
          <a:p>
            <a:pPr lvl="1"/>
            <a:r>
              <a:rPr lang="en-US" dirty="0" smtClean="0"/>
              <a:t>Commonly &gt;60 per week</a:t>
            </a:r>
          </a:p>
          <a:p>
            <a:pPr lvl="1"/>
            <a:r>
              <a:rPr lang="en-US" dirty="0" smtClean="0"/>
              <a:t>Often work weekends and holidays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9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Financial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serious disadvantage</a:t>
            </a:r>
          </a:p>
          <a:p>
            <a:pPr lvl="1"/>
            <a:r>
              <a:rPr lang="en-US" dirty="0" smtClean="0"/>
              <a:t>Pay bills</a:t>
            </a:r>
          </a:p>
          <a:p>
            <a:pPr lvl="1"/>
            <a:r>
              <a:rPr lang="en-US" dirty="0" smtClean="0"/>
              <a:t>Wages</a:t>
            </a:r>
          </a:p>
          <a:p>
            <a:pPr lvl="1"/>
            <a:r>
              <a:rPr lang="en-US" dirty="0" smtClean="0"/>
              <a:t>Lenders reluctant to loan</a:t>
            </a:r>
          </a:p>
          <a:p>
            <a:r>
              <a:rPr lang="en-US" dirty="0" smtClean="0"/>
              <a:t>50% chance of making it 4 years</a:t>
            </a:r>
          </a:p>
          <a:p>
            <a:r>
              <a:rPr lang="en-US" dirty="0" smtClean="0"/>
              <a:t>40% of manufacturing or wholesale fails</a:t>
            </a:r>
          </a:p>
          <a:p>
            <a:r>
              <a:rPr lang="en-US" dirty="0" smtClean="0"/>
              <a:t>&gt;50% of retail businesses fail &lt; 4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3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Agribusinesses Fail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</a:p>
          <a:p>
            <a:r>
              <a:rPr lang="en-US" dirty="0" smtClean="0"/>
              <a:t>Labor</a:t>
            </a:r>
          </a:p>
          <a:p>
            <a:r>
              <a:rPr lang="en-US" dirty="0" smtClean="0"/>
              <a:t>Financial Resources</a:t>
            </a:r>
          </a:p>
          <a:p>
            <a:r>
              <a:rPr lang="en-US" dirty="0" smtClean="0"/>
              <a:t>Poor recordkeeping</a:t>
            </a:r>
          </a:p>
          <a:p>
            <a:r>
              <a:rPr lang="en-US" dirty="0" smtClean="0"/>
              <a:t>Inadequate management information systems</a:t>
            </a:r>
          </a:p>
          <a:p>
            <a:r>
              <a:rPr lang="en-US" dirty="0" smtClean="0"/>
              <a:t>Unable to control costs identify or correct problems, and recognize profit opportunities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1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511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Chapter 5  Planning and Organizing an Agribusiness</vt:lpstr>
      <vt:lpstr>Importance of Small Business</vt:lpstr>
      <vt:lpstr>Importance</vt:lpstr>
      <vt:lpstr>Is entrepreneurship for me?</vt:lpstr>
      <vt:lpstr>What is an entrepreneur?</vt:lpstr>
      <vt:lpstr>Characteristics</vt:lpstr>
      <vt:lpstr>Challenges</vt:lpstr>
      <vt:lpstr>Financial Risks</vt:lpstr>
      <vt:lpstr>Why Agribusinesses Fail</vt:lpstr>
      <vt:lpstr>Management </vt:lpstr>
      <vt:lpstr>Labor</vt:lpstr>
      <vt:lpstr>Financial Resources</vt:lpstr>
      <vt:lpstr>Undercapitalization</vt:lpstr>
      <vt:lpstr>Marketing Plan and CDC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 Planning and Organizing an Agribusiness</dc:title>
  <dc:creator>test</dc:creator>
  <cp:lastModifiedBy>test</cp:lastModifiedBy>
  <cp:revision>6</cp:revision>
  <dcterms:created xsi:type="dcterms:W3CDTF">2015-03-03T17:04:32Z</dcterms:created>
  <dcterms:modified xsi:type="dcterms:W3CDTF">2015-03-23T11:41:54Z</dcterms:modified>
</cp:coreProperties>
</file>