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2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8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4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6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3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5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2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6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36D86-CCA6-43E0-AC0A-25F9B3266513}" type="datetimeFigureOut">
              <a:rPr lang="en-US" smtClean="0"/>
              <a:t>3/24/2015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5740-F04A-45A0-97A9-B1FAC9712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85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Types of Agribusiness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9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Adv</a:t>
            </a:r>
            <a:r>
              <a:rPr lang="en-US" dirty="0" smtClean="0"/>
              <a:t> </a:t>
            </a:r>
            <a:r>
              <a:rPr lang="en-US" dirty="0" err="1" smtClean="0"/>
              <a:t>Disadv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074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2088573"/>
            <a:ext cx="5157787" cy="41010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More money for investments</a:t>
            </a:r>
          </a:p>
          <a:p>
            <a:r>
              <a:rPr lang="en-US" dirty="0" smtClean="0"/>
              <a:t>Limited liability</a:t>
            </a:r>
          </a:p>
          <a:p>
            <a:r>
              <a:rPr lang="en-US" dirty="0" smtClean="0"/>
              <a:t>Right size to do needed things</a:t>
            </a:r>
          </a:p>
          <a:p>
            <a:r>
              <a:rPr lang="en-US" dirty="0" smtClean="0"/>
              <a:t>Perpetual life</a:t>
            </a:r>
          </a:p>
          <a:p>
            <a:r>
              <a:rPr lang="en-US" dirty="0" smtClean="0"/>
              <a:t>Ease of owner change</a:t>
            </a:r>
          </a:p>
          <a:p>
            <a:r>
              <a:rPr lang="en-US" dirty="0" smtClean="0"/>
              <a:t>Attracts talented employees</a:t>
            </a:r>
          </a:p>
          <a:p>
            <a:r>
              <a:rPr lang="en-US" dirty="0" smtClean="0"/>
              <a:t>Separate owner and management</a:t>
            </a:r>
          </a:p>
          <a:p>
            <a:r>
              <a:rPr lang="en-US" dirty="0" smtClean="0"/>
              <a:t>Legal entity</a:t>
            </a:r>
          </a:p>
          <a:p>
            <a:r>
              <a:rPr lang="en-US" dirty="0" smtClean="0"/>
              <a:t>Combined resources</a:t>
            </a:r>
          </a:p>
          <a:p>
            <a:r>
              <a:rPr lang="en-US" dirty="0" smtClean="0"/>
              <a:t>Stable level of production</a:t>
            </a:r>
          </a:p>
          <a:p>
            <a:r>
              <a:rPr lang="en-US" dirty="0" smtClean="0"/>
              <a:t>Stockholders do not devote time to company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074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088573"/>
            <a:ext cx="5183188" cy="41010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Initial cost</a:t>
            </a:r>
          </a:p>
          <a:p>
            <a:r>
              <a:rPr lang="en-US" dirty="0" smtClean="0"/>
              <a:t>Paperwork</a:t>
            </a:r>
          </a:p>
          <a:p>
            <a:r>
              <a:rPr lang="en-US" dirty="0" smtClean="0"/>
              <a:t>Complicated to establish</a:t>
            </a:r>
          </a:p>
          <a:p>
            <a:r>
              <a:rPr lang="en-US" dirty="0" smtClean="0"/>
              <a:t>Complex organization</a:t>
            </a:r>
          </a:p>
          <a:p>
            <a:r>
              <a:rPr lang="en-US" dirty="0" smtClean="0"/>
              <a:t>Two tax returns</a:t>
            </a:r>
          </a:p>
          <a:p>
            <a:r>
              <a:rPr lang="en-US" dirty="0" smtClean="0"/>
              <a:t>Double taxation</a:t>
            </a:r>
          </a:p>
          <a:p>
            <a:r>
              <a:rPr lang="en-US" dirty="0" smtClean="0"/>
              <a:t>Slow response time to market change</a:t>
            </a:r>
          </a:p>
          <a:p>
            <a:r>
              <a:rPr lang="en-US" dirty="0" smtClean="0"/>
              <a:t>Difficult to terminate</a:t>
            </a:r>
          </a:p>
          <a:p>
            <a:r>
              <a:rPr lang="en-US" dirty="0" smtClean="0"/>
              <a:t>Possible conflict BOD</a:t>
            </a:r>
          </a:p>
          <a:p>
            <a:r>
              <a:rPr lang="en-US" dirty="0" smtClean="0"/>
              <a:t>Must follow state laws</a:t>
            </a:r>
          </a:p>
          <a:p>
            <a:r>
              <a:rPr lang="en-US" dirty="0" smtClean="0"/>
              <a:t>Owners have limited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Limited Liability Companies, LLC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3242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05445"/>
            <a:ext cx="5157787" cy="4184218"/>
          </a:xfrm>
        </p:spPr>
        <p:txBody>
          <a:bodyPr/>
          <a:lstStyle/>
          <a:p>
            <a:r>
              <a:rPr lang="en-US" dirty="0" smtClean="0"/>
              <a:t>Primarily limited liability of members</a:t>
            </a:r>
          </a:p>
          <a:p>
            <a:r>
              <a:rPr lang="en-US" dirty="0" smtClean="0"/>
              <a:t>Avoid double taxation</a:t>
            </a:r>
          </a:p>
          <a:p>
            <a:r>
              <a:rPr lang="en-US" dirty="0" smtClean="0"/>
              <a:t>Pass through taxation</a:t>
            </a:r>
          </a:p>
          <a:p>
            <a:r>
              <a:rPr lang="en-US" dirty="0" smtClean="0"/>
              <a:t>Members divide ownership and voting rights</a:t>
            </a:r>
          </a:p>
          <a:p>
            <a:r>
              <a:rPr lang="en-US" dirty="0" smtClean="0"/>
              <a:t>Flexibility of partnerships</a:t>
            </a:r>
          </a:p>
          <a:p>
            <a:r>
              <a:rPr lang="en-US" dirty="0" smtClean="0"/>
              <a:t>Protection of corporation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4936" y="1681163"/>
            <a:ext cx="5110452" cy="3242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1418" y="2005445"/>
            <a:ext cx="5203970" cy="4184218"/>
          </a:xfrm>
        </p:spPr>
        <p:txBody>
          <a:bodyPr/>
          <a:lstStyle/>
          <a:p>
            <a:r>
              <a:rPr lang="en-US" dirty="0" smtClean="0"/>
              <a:t>Work &amp; expense of formation</a:t>
            </a:r>
          </a:p>
          <a:p>
            <a:r>
              <a:rPr lang="en-US" dirty="0" err="1" smtClean="0"/>
              <a:t>Postformation</a:t>
            </a:r>
            <a:r>
              <a:rPr lang="en-US" dirty="0" smtClean="0"/>
              <a:t> recordkeeping</a:t>
            </a:r>
          </a:p>
          <a:p>
            <a:pPr lvl="1"/>
            <a:r>
              <a:rPr lang="en-US" dirty="0" smtClean="0"/>
              <a:t>time consuming</a:t>
            </a:r>
          </a:p>
          <a:p>
            <a:pPr lvl="1"/>
            <a:r>
              <a:rPr lang="en-US" dirty="0" smtClean="0"/>
              <a:t>Expensive</a:t>
            </a:r>
          </a:p>
          <a:p>
            <a:r>
              <a:rPr lang="en-US" dirty="0" smtClean="0"/>
              <a:t>Laws still developing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9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Cooperatives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Supply (purchasing)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Buy supplies and resale to members</a:t>
            </a:r>
          </a:p>
          <a:p>
            <a:r>
              <a:rPr lang="en-US" dirty="0" smtClean="0"/>
              <a:t>Save on large quantities</a:t>
            </a:r>
          </a:p>
          <a:p>
            <a:r>
              <a:rPr lang="en-US" dirty="0" smtClean="0"/>
              <a:t>Sometimes manufacture own supplies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Assist in marketing product of agriculturists</a:t>
            </a:r>
          </a:p>
          <a:p>
            <a:r>
              <a:rPr lang="en-US" dirty="0" smtClean="0"/>
              <a:t>Find </a:t>
            </a:r>
            <a:r>
              <a:rPr lang="en-US" dirty="0" err="1" smtClean="0"/>
              <a:t>buyher</a:t>
            </a:r>
            <a:r>
              <a:rPr lang="en-US" dirty="0" smtClean="0"/>
              <a:t> to pat highest price</a:t>
            </a:r>
          </a:p>
          <a:p>
            <a:r>
              <a:rPr lang="en-US" dirty="0" smtClean="0"/>
              <a:t>Some process</a:t>
            </a:r>
          </a:p>
          <a:p>
            <a:pPr lvl="1"/>
            <a:r>
              <a:rPr lang="en-US" dirty="0" smtClean="0"/>
              <a:t>Milk</a:t>
            </a:r>
          </a:p>
          <a:p>
            <a:pPr lvl="1"/>
            <a:r>
              <a:rPr lang="en-US" dirty="0" smtClean="0"/>
              <a:t>Vegetables</a:t>
            </a:r>
          </a:p>
          <a:p>
            <a:r>
              <a:rPr lang="en-US" dirty="0" smtClean="0"/>
              <a:t>Sunkist</a:t>
            </a:r>
          </a:p>
          <a:p>
            <a:r>
              <a:rPr lang="en-US" dirty="0" smtClean="0"/>
              <a:t>Land O’Lakes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8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Cooperatives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 members with a service</a:t>
            </a:r>
          </a:p>
          <a:p>
            <a:r>
              <a:rPr lang="en-US" dirty="0" smtClean="0"/>
              <a:t>Not as numerous of other two</a:t>
            </a:r>
          </a:p>
          <a:p>
            <a:r>
              <a:rPr lang="en-US" dirty="0" smtClean="0"/>
              <a:t>Farm credit services</a:t>
            </a:r>
          </a:p>
          <a:p>
            <a:r>
              <a:rPr lang="en-US" dirty="0" smtClean="0"/>
              <a:t>Banks</a:t>
            </a:r>
          </a:p>
          <a:p>
            <a:r>
              <a:rPr lang="en-US" dirty="0" smtClean="0"/>
              <a:t>Credit unions</a:t>
            </a:r>
          </a:p>
          <a:p>
            <a:r>
              <a:rPr lang="en-US" dirty="0" smtClean="0"/>
              <a:t>Irrigation</a:t>
            </a:r>
          </a:p>
          <a:p>
            <a:r>
              <a:rPr lang="en-US" dirty="0" smtClean="0"/>
              <a:t>DHIA</a:t>
            </a:r>
          </a:p>
          <a:p>
            <a:r>
              <a:rPr lang="en-US" dirty="0" smtClean="0"/>
              <a:t>Rural electric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Stats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&gt;21000 cooperatives</a:t>
            </a:r>
          </a:p>
          <a:p>
            <a:r>
              <a:rPr lang="en-US" dirty="0" smtClean="0"/>
              <a:t>Multi billion $ industry</a:t>
            </a:r>
          </a:p>
          <a:p>
            <a:r>
              <a:rPr lang="en-US" sz="2400" dirty="0" smtClean="0"/>
              <a:t>1999 largest farmland Industries, </a:t>
            </a:r>
            <a:r>
              <a:rPr lang="en-US" sz="2400" dirty="0" err="1" smtClean="0"/>
              <a:t>Inc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1800 members</a:t>
            </a:r>
          </a:p>
          <a:p>
            <a:pPr lvl="1"/>
            <a:r>
              <a:rPr lang="en-US" dirty="0" smtClean="0"/>
              <a:t>250000 farmers</a:t>
            </a:r>
          </a:p>
          <a:p>
            <a:pPr lvl="1"/>
            <a:r>
              <a:rPr lang="en-US" dirty="0" smtClean="0"/>
              <a:t>19 states</a:t>
            </a:r>
          </a:p>
          <a:p>
            <a:pPr lvl="1"/>
            <a:r>
              <a:rPr lang="en-US" dirty="0" smtClean="0"/>
              <a:t>4.5 billion dollars</a:t>
            </a:r>
          </a:p>
          <a:p>
            <a:pPr lvl="1"/>
            <a:r>
              <a:rPr lang="en-US" dirty="0" smtClean="0"/>
              <a:t>Oil, fertilizer, feed mills, insurance, warehouses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898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Membership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851189"/>
          </a:xfrm>
        </p:spPr>
        <p:txBody>
          <a:bodyPr/>
          <a:lstStyle/>
          <a:p>
            <a:r>
              <a:rPr lang="en-US" dirty="0" smtClean="0"/>
              <a:t>Gives the right to vote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4387" y="3125500"/>
            <a:ext cx="5183188" cy="823912"/>
          </a:xfrm>
        </p:spPr>
        <p:txBody>
          <a:bodyPr/>
          <a:lstStyle/>
          <a:p>
            <a:r>
              <a:rPr lang="en-US" dirty="0" smtClean="0"/>
              <a:t>Preferred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4387" y="4170651"/>
            <a:ext cx="5183188" cy="1599334"/>
          </a:xfrm>
        </p:spPr>
        <p:txBody>
          <a:bodyPr/>
          <a:lstStyle/>
          <a:p>
            <a:r>
              <a:rPr lang="en-US" dirty="0" smtClean="0"/>
              <a:t>Only opportunity to invest</a:t>
            </a:r>
          </a:p>
          <a:p>
            <a:r>
              <a:rPr lang="en-US" dirty="0" smtClean="0"/>
              <a:t>Encouraged to own common stock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21481" y="1555840"/>
            <a:ext cx="5442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Control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37815" y="1987831"/>
            <a:ext cx="53721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Democratic system</a:t>
            </a:r>
          </a:p>
          <a:p>
            <a:r>
              <a:rPr lang="en-US" sz="2000" dirty="0" smtClean="0"/>
              <a:t>Each member has 1 vote</a:t>
            </a:r>
          </a:p>
          <a:p>
            <a:r>
              <a:rPr lang="en-US" sz="2000" dirty="0" smtClean="0"/>
              <a:t>Criticized that they are run by a few elite members</a:t>
            </a:r>
          </a:p>
          <a:p>
            <a:r>
              <a:rPr lang="en-US" sz="2000" dirty="0" smtClean="0"/>
              <a:t>Many members fail to exercise their vote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21481" y="3571684"/>
            <a:ext cx="3460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Characteristics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837815" y="3949412"/>
            <a:ext cx="48401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Service at a cost</a:t>
            </a:r>
          </a:p>
          <a:p>
            <a:r>
              <a:rPr lang="en-US" sz="2400" dirty="0" smtClean="0"/>
              <a:t>Excess earnings returned to patrons</a:t>
            </a:r>
          </a:p>
          <a:p>
            <a:r>
              <a:rPr lang="en-US" sz="2400" dirty="0" smtClean="0"/>
              <a:t>Democratic control</a:t>
            </a:r>
          </a:p>
          <a:p>
            <a:r>
              <a:rPr lang="en-US" sz="2400" dirty="0" smtClean="0"/>
              <a:t>Limited ROI</a:t>
            </a:r>
          </a:p>
          <a:p>
            <a:r>
              <a:rPr lang="en-US" sz="2400" dirty="0" smtClean="0"/>
              <a:t>Most exempt from corporate tax</a:t>
            </a:r>
          </a:p>
          <a:p>
            <a:r>
              <a:rPr lang="en-US" sz="2400" dirty="0" smtClean="0"/>
              <a:t>50% business must be with members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6094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Cooperatives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Member friendly</a:t>
            </a:r>
          </a:p>
          <a:p>
            <a:r>
              <a:rPr lang="en-US" dirty="0" smtClean="0"/>
              <a:t>Risk is limited</a:t>
            </a:r>
          </a:p>
          <a:p>
            <a:r>
              <a:rPr lang="en-US" dirty="0" smtClean="0"/>
              <a:t>Low operating expenses</a:t>
            </a:r>
          </a:p>
          <a:p>
            <a:r>
              <a:rPr lang="en-US" dirty="0" smtClean="0"/>
              <a:t>Income taxes lowered</a:t>
            </a:r>
          </a:p>
          <a:p>
            <a:r>
              <a:rPr lang="en-US" dirty="0" smtClean="0"/>
              <a:t>Broad capital base</a:t>
            </a:r>
          </a:p>
          <a:p>
            <a:r>
              <a:rPr lang="en-US" dirty="0" smtClean="0"/>
              <a:t>Legal entity</a:t>
            </a:r>
          </a:p>
          <a:p>
            <a:r>
              <a:rPr lang="en-US" dirty="0" smtClean="0"/>
              <a:t>Special antitrust laws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Cooperative withholds part of dividends</a:t>
            </a:r>
          </a:p>
          <a:p>
            <a:r>
              <a:rPr lang="en-US" dirty="0" smtClean="0"/>
              <a:t>Members pay taxes on dividends</a:t>
            </a:r>
          </a:p>
          <a:p>
            <a:r>
              <a:rPr lang="en-US" dirty="0" smtClean="0"/>
              <a:t>Losses make higher prices for goods and services</a:t>
            </a:r>
          </a:p>
          <a:p>
            <a:r>
              <a:rPr lang="en-US" dirty="0" smtClean="0"/>
              <a:t>Lack of member participation</a:t>
            </a:r>
          </a:p>
          <a:p>
            <a:r>
              <a:rPr lang="en-US" dirty="0" smtClean="0"/>
              <a:t>Expensive to form and maintain</a:t>
            </a:r>
          </a:p>
          <a:p>
            <a:r>
              <a:rPr lang="en-US" dirty="0" smtClean="0"/>
              <a:t>Members have limited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Franchises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Franchisor sells the right to use its name to franchisee</a:t>
            </a:r>
          </a:p>
          <a:p>
            <a:r>
              <a:rPr lang="en-US" dirty="0" smtClean="0"/>
              <a:t>600000 franchised outlets in US</a:t>
            </a:r>
          </a:p>
          <a:p>
            <a:r>
              <a:rPr lang="en-US" dirty="0" smtClean="0"/>
              <a:t>2004 franchising accounted for 33% of retail sales</a:t>
            </a:r>
          </a:p>
          <a:p>
            <a:r>
              <a:rPr lang="en-US" dirty="0" smtClean="0"/>
              <a:t>Parent company prepackages business planning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err="1" smtClean="0"/>
              <a:t>Adverstising</a:t>
            </a:r>
            <a:endParaRPr lang="en-US" dirty="0" smtClean="0"/>
          </a:p>
          <a:p>
            <a:pPr lvl="1"/>
            <a:r>
              <a:rPr lang="en-US" dirty="0" smtClean="0"/>
              <a:t>Selling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7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Franchises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Support from parent company</a:t>
            </a:r>
          </a:p>
          <a:p>
            <a:r>
              <a:rPr lang="en-US" dirty="0" smtClean="0"/>
              <a:t>Help in choosing location</a:t>
            </a:r>
          </a:p>
          <a:p>
            <a:r>
              <a:rPr lang="en-US" dirty="0" smtClean="0"/>
              <a:t>Convenient, consistent</a:t>
            </a:r>
          </a:p>
          <a:p>
            <a:r>
              <a:rPr lang="en-US" dirty="0" smtClean="0"/>
              <a:t>Name recognition</a:t>
            </a:r>
            <a:endParaRPr lang="en-US" dirty="0"/>
          </a:p>
          <a:p>
            <a:r>
              <a:rPr lang="en-US" dirty="0" smtClean="0"/>
              <a:t>Increased chance of success</a:t>
            </a:r>
          </a:p>
          <a:p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Large amount of money to purchase</a:t>
            </a:r>
          </a:p>
          <a:p>
            <a:r>
              <a:rPr lang="en-US" dirty="0" smtClean="0"/>
              <a:t>Must share sales or pay fee</a:t>
            </a:r>
          </a:p>
          <a:p>
            <a:r>
              <a:rPr lang="en-US" dirty="0" smtClean="0"/>
              <a:t>Constraints on management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90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Proprietorships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Simplest</a:t>
            </a:r>
          </a:p>
          <a:p>
            <a:r>
              <a:rPr lang="en-US" dirty="0" smtClean="0"/>
              <a:t>Easiest to organize</a:t>
            </a:r>
          </a:p>
          <a:p>
            <a:r>
              <a:rPr lang="en-US" dirty="0" smtClean="0"/>
              <a:t>Closest to American Dream</a:t>
            </a:r>
          </a:p>
          <a:p>
            <a:r>
              <a:rPr lang="en-US" dirty="0" smtClean="0"/>
              <a:t>Smallest businesses</a:t>
            </a:r>
          </a:p>
          <a:p>
            <a:r>
              <a:rPr lang="en-US" dirty="0" smtClean="0"/>
              <a:t>Few Government </a:t>
            </a:r>
            <a:r>
              <a:rPr lang="en-US" dirty="0" err="1" smtClean="0"/>
              <a:t>regs</a:t>
            </a:r>
            <a:r>
              <a:rPr lang="en-US" dirty="0" smtClean="0"/>
              <a:t> or restrictions</a:t>
            </a:r>
          </a:p>
          <a:p>
            <a:r>
              <a:rPr lang="en-US" dirty="0" smtClean="0"/>
              <a:t>Owner managed</a:t>
            </a:r>
          </a:p>
          <a:p>
            <a:r>
              <a:rPr lang="en-US" dirty="0" smtClean="0"/>
              <a:t>Choose products and services</a:t>
            </a:r>
          </a:p>
          <a:p>
            <a:r>
              <a:rPr lang="en-US" dirty="0" smtClean="0"/>
              <a:t>Receive all profits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Personal assets collateral</a:t>
            </a:r>
          </a:p>
          <a:p>
            <a:r>
              <a:rPr lang="en-US" dirty="0" smtClean="0"/>
              <a:t>Unlimited liability</a:t>
            </a:r>
          </a:p>
          <a:p>
            <a:r>
              <a:rPr lang="en-US" dirty="0" smtClean="0"/>
              <a:t>Hard to get needed capital</a:t>
            </a:r>
          </a:p>
          <a:p>
            <a:r>
              <a:rPr lang="en-US" dirty="0" smtClean="0"/>
              <a:t>Lack in business skills</a:t>
            </a:r>
          </a:p>
          <a:p>
            <a:r>
              <a:rPr lang="en-US" dirty="0" smtClean="0"/>
              <a:t>Limited life</a:t>
            </a:r>
          </a:p>
          <a:p>
            <a:r>
              <a:rPr lang="en-US" dirty="0" smtClean="0"/>
              <a:t>Dies with owner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Two or more people manage </a:t>
            </a:r>
          </a:p>
          <a:p>
            <a:r>
              <a:rPr lang="en-US" dirty="0" smtClean="0"/>
              <a:t>Use formalized agreement</a:t>
            </a:r>
          </a:p>
          <a:p>
            <a:pPr lvl="1"/>
            <a:r>
              <a:rPr lang="en-US" dirty="0" smtClean="0"/>
              <a:t>What each contributes</a:t>
            </a:r>
          </a:p>
          <a:p>
            <a:pPr lvl="1"/>
            <a:r>
              <a:rPr lang="en-US" dirty="0" smtClean="0"/>
              <a:t>Profit sharing</a:t>
            </a:r>
          </a:p>
          <a:p>
            <a:pPr lvl="1"/>
            <a:r>
              <a:rPr lang="en-US" dirty="0" smtClean="0"/>
              <a:t>How to dissolve</a:t>
            </a:r>
          </a:p>
          <a:p>
            <a:r>
              <a:rPr lang="en-US" dirty="0" smtClean="0"/>
              <a:t>Each partner is liable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Limited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Partners are not liable for others debts</a:t>
            </a:r>
          </a:p>
          <a:p>
            <a:r>
              <a:rPr lang="en-US" dirty="0" smtClean="0"/>
              <a:t>Invest but not participate</a:t>
            </a:r>
          </a:p>
          <a:p>
            <a:r>
              <a:rPr lang="en-US" dirty="0" smtClean="0"/>
              <a:t>Limited partner not named</a:t>
            </a:r>
          </a:p>
          <a:p>
            <a:r>
              <a:rPr lang="en-US" dirty="0" smtClean="0"/>
              <a:t>Investment only</a:t>
            </a:r>
          </a:p>
          <a:p>
            <a:r>
              <a:rPr lang="en-US" dirty="0" smtClean="0"/>
              <a:t>Legal documentation of their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Limited Liability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Protects existing personal assets</a:t>
            </a:r>
          </a:p>
          <a:p>
            <a:r>
              <a:rPr lang="en-US" dirty="0" smtClean="0"/>
              <a:t>Only risk investment</a:t>
            </a:r>
          </a:p>
          <a:p>
            <a:r>
              <a:rPr lang="en-US" dirty="0" smtClean="0"/>
              <a:t>Cannot legally help manage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Obtaining capital</a:t>
            </a:r>
          </a:p>
          <a:p>
            <a:r>
              <a:rPr lang="en-US" dirty="0" smtClean="0"/>
              <a:t>Lower startup than corporations</a:t>
            </a:r>
          </a:p>
          <a:p>
            <a:r>
              <a:rPr lang="en-US" dirty="0" smtClean="0"/>
              <a:t>Only taxed once</a:t>
            </a:r>
          </a:p>
          <a:p>
            <a:r>
              <a:rPr lang="en-US" dirty="0" smtClean="0"/>
              <a:t>Partners have different skill sets</a:t>
            </a:r>
          </a:p>
          <a:p>
            <a:r>
              <a:rPr lang="en-US" dirty="0" smtClean="0"/>
              <a:t>Additional money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Unlimited liability</a:t>
            </a:r>
          </a:p>
          <a:p>
            <a:r>
              <a:rPr lang="en-US" dirty="0" smtClean="0"/>
              <a:t>Lack of continuity</a:t>
            </a:r>
          </a:p>
          <a:p>
            <a:r>
              <a:rPr lang="en-US" dirty="0" smtClean="0"/>
              <a:t>Sometimes continued with family member after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Written Partnership Agreements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 of Business</a:t>
            </a:r>
          </a:p>
          <a:p>
            <a:r>
              <a:rPr lang="en-US" dirty="0" smtClean="0"/>
              <a:t>Partners’ names and addresses</a:t>
            </a:r>
          </a:p>
          <a:p>
            <a:r>
              <a:rPr lang="en-US" dirty="0" smtClean="0"/>
              <a:t>Purpose and Nature , location of offices</a:t>
            </a:r>
          </a:p>
          <a:p>
            <a:r>
              <a:rPr lang="en-US" dirty="0" smtClean="0"/>
              <a:t>Date of start and duration</a:t>
            </a:r>
          </a:p>
          <a:p>
            <a:r>
              <a:rPr lang="en-US" dirty="0" smtClean="0"/>
              <a:t>Contributions of each partner</a:t>
            </a:r>
          </a:p>
          <a:p>
            <a:r>
              <a:rPr lang="en-US" dirty="0" smtClean="0"/>
              <a:t>Responsibilities of management</a:t>
            </a:r>
          </a:p>
          <a:p>
            <a:r>
              <a:rPr lang="en-US" dirty="0" smtClean="0"/>
              <a:t>Duties</a:t>
            </a:r>
          </a:p>
          <a:p>
            <a:r>
              <a:rPr lang="en-US" dirty="0" smtClean="0"/>
              <a:t>Salaries and </a:t>
            </a:r>
            <a:r>
              <a:rPr lang="en-US" smtClean="0"/>
              <a:t>spending authority</a:t>
            </a:r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Details of sharing profit or loss</a:t>
            </a:r>
          </a:p>
          <a:p>
            <a:r>
              <a:rPr lang="en-US" dirty="0" smtClean="0"/>
              <a:t>Accounting procedures</a:t>
            </a:r>
          </a:p>
          <a:p>
            <a:r>
              <a:rPr lang="en-US" dirty="0" smtClean="0"/>
              <a:t>Special restrictions</a:t>
            </a:r>
          </a:p>
          <a:p>
            <a:r>
              <a:rPr lang="en-US" dirty="0" smtClean="0"/>
              <a:t>Provisions of retirement</a:t>
            </a:r>
          </a:p>
          <a:p>
            <a:r>
              <a:rPr lang="en-US" dirty="0" smtClean="0"/>
              <a:t>Method of purchasing partners share</a:t>
            </a:r>
          </a:p>
          <a:p>
            <a:r>
              <a:rPr lang="en-US" dirty="0" smtClean="0"/>
              <a:t>Grievance procedures</a:t>
            </a:r>
          </a:p>
          <a:p>
            <a:r>
              <a:rPr lang="en-US" dirty="0" smtClean="0"/>
              <a:t>Details of dissolutions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Corporations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Large investments of money</a:t>
            </a:r>
          </a:p>
          <a:p>
            <a:r>
              <a:rPr lang="en-US" dirty="0" smtClean="0"/>
              <a:t>On increase due to large capital</a:t>
            </a:r>
          </a:p>
          <a:p>
            <a:r>
              <a:rPr lang="en-US" dirty="0" smtClean="0"/>
              <a:t>Owned by many</a:t>
            </a:r>
          </a:p>
          <a:p>
            <a:r>
              <a:rPr lang="en-US" dirty="0" smtClean="0"/>
              <a:t>Legal entity</a:t>
            </a:r>
          </a:p>
          <a:p>
            <a:r>
              <a:rPr lang="en-US" dirty="0" smtClean="0"/>
              <a:t>Issue stock</a:t>
            </a:r>
          </a:p>
          <a:p>
            <a:r>
              <a:rPr lang="en-US" dirty="0" smtClean="0"/>
              <a:t>Elect board of directors</a:t>
            </a:r>
          </a:p>
          <a:p>
            <a:r>
              <a:rPr lang="en-US" dirty="0" smtClean="0"/>
              <a:t>Corporate charter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Corporations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Subchapter C (regular)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Sell stock for investments</a:t>
            </a:r>
          </a:p>
          <a:p>
            <a:r>
              <a:rPr lang="en-US" dirty="0" smtClean="0"/>
              <a:t>Profits paid in dividends</a:t>
            </a:r>
          </a:p>
          <a:p>
            <a:r>
              <a:rPr lang="en-US" dirty="0" smtClean="0"/>
              <a:t>$$ of stock rises due to success</a:t>
            </a:r>
          </a:p>
          <a:p>
            <a:r>
              <a:rPr lang="en-US" dirty="0" smtClean="0"/>
              <a:t>BOD and stockholders make decisions</a:t>
            </a:r>
          </a:p>
          <a:p>
            <a:r>
              <a:rPr lang="en-US" dirty="0" smtClean="0"/>
              <a:t>Financially liable at all times</a:t>
            </a:r>
          </a:p>
          <a:p>
            <a:r>
              <a:rPr lang="en-US" dirty="0" smtClean="0"/>
              <a:t>Purina, CASE IH, Phillip Morris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Subchapter S (Small Business or Family)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Taxed like sole proprietor on profits</a:t>
            </a:r>
          </a:p>
          <a:p>
            <a:r>
              <a:rPr lang="en-US" dirty="0" smtClean="0"/>
              <a:t>Limited liability</a:t>
            </a:r>
          </a:p>
          <a:p>
            <a:r>
              <a:rPr lang="en-US" dirty="0" smtClean="0"/>
              <a:t>Avoiding double taxation</a:t>
            </a:r>
          </a:p>
          <a:p>
            <a:r>
              <a:rPr lang="en-US" dirty="0" smtClean="0"/>
              <a:t>Do not pay corporate tax</a:t>
            </a:r>
          </a:p>
          <a:p>
            <a:r>
              <a:rPr lang="en-US" dirty="0" smtClean="0"/>
              <a:t>Very popular in 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Requirements of SC 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Owners must be individual or estates</a:t>
            </a:r>
          </a:p>
          <a:p>
            <a:r>
              <a:rPr lang="en-US" dirty="0" smtClean="0"/>
              <a:t>Stockholders US citizens</a:t>
            </a:r>
          </a:p>
          <a:p>
            <a:r>
              <a:rPr lang="en-US" dirty="0" smtClean="0"/>
              <a:t>Only one type of stock allowed</a:t>
            </a:r>
          </a:p>
          <a:p>
            <a:r>
              <a:rPr lang="en-US" dirty="0" smtClean="0"/>
              <a:t>Owners not members of affiliated groups</a:t>
            </a:r>
          </a:p>
          <a:p>
            <a:r>
              <a:rPr lang="en-US" dirty="0" smtClean="0"/>
              <a:t>May not own more than 80% of stock in another corporation</a:t>
            </a:r>
          </a:p>
          <a:p>
            <a:r>
              <a:rPr lang="en-US" dirty="0" smtClean="0"/>
              <a:t>Complete agreement to pass profits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more than 25% gross income from rents, royalties, dividends, interest</a:t>
            </a:r>
          </a:p>
          <a:p>
            <a:r>
              <a:rPr lang="en-US" dirty="0" smtClean="0"/>
              <a:t>No more than 80% gross income from outside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763</Words>
  <Application>Microsoft Office PowerPoint</Application>
  <PresentationFormat>Widescreen</PresentationFormat>
  <Paragraphs>222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Chapter 6</vt:lpstr>
      <vt:lpstr>Proprietorships</vt:lpstr>
      <vt:lpstr>Partnerships</vt:lpstr>
      <vt:lpstr>Partnerships</vt:lpstr>
      <vt:lpstr>Partnerships</vt:lpstr>
      <vt:lpstr>Written Partnership Agreements</vt:lpstr>
      <vt:lpstr>Corporations</vt:lpstr>
      <vt:lpstr>Types of Corporations</vt:lpstr>
      <vt:lpstr>Requirements of SC S</vt:lpstr>
      <vt:lpstr>Adv Disadv</vt:lpstr>
      <vt:lpstr>Limited Liability Companies, LLC</vt:lpstr>
      <vt:lpstr>Cooperatives</vt:lpstr>
      <vt:lpstr>Cooperatives</vt:lpstr>
      <vt:lpstr>Membership</vt:lpstr>
      <vt:lpstr>Cooperatives</vt:lpstr>
      <vt:lpstr>Franchises</vt:lpstr>
      <vt:lpstr>Franchises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test</dc:creator>
  <cp:lastModifiedBy>test</cp:lastModifiedBy>
  <cp:revision>19</cp:revision>
  <dcterms:created xsi:type="dcterms:W3CDTF">2015-03-23T11:50:52Z</dcterms:created>
  <dcterms:modified xsi:type="dcterms:W3CDTF">2015-03-26T14:23:51Z</dcterms:modified>
</cp:coreProperties>
</file>