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79" r:id="rId26"/>
    <p:sldId id="281" r:id="rId27"/>
    <p:sldId id="282" r:id="rId28"/>
    <p:sldId id="283" r:id="rId29"/>
    <p:sldId id="284" r:id="rId30"/>
    <p:sldId id="285" r:id="rId31"/>
    <p:sldId id="286" r:id="rId32"/>
    <p:sldId id="287" r:id="rId33"/>
    <p:sldId id="288" r:id="rId34"/>
    <p:sldId id="291" r:id="rId35"/>
    <p:sldId id="292" r:id="rId36"/>
    <p:sldId id="293" r:id="rId37"/>
    <p:sldId id="294" r:id="rId38"/>
    <p:sldId id="295" r:id="rId39"/>
    <p:sldId id="296" r:id="rId40"/>
    <p:sldId id="297" r:id="rId41"/>
    <p:sldId id="298" r:id="rId42"/>
    <p:sldId id="299" r:id="rId43"/>
    <p:sldId id="290" r:id="rId44"/>
    <p:sldId id="28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p:scale>
          <a:sx n="81" d="100"/>
          <a:sy n="81" d="100"/>
        </p:scale>
        <p:origin x="-168"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1DB9D6-CC4D-47B1-85E4-0197B04C791B}" type="datetimeFigureOut">
              <a:rPr lang="en-US" smtClean="0"/>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83C4D-19B4-49ED-A08F-C861E31260A7}" type="slidenum">
              <a:rPr lang="en-US" smtClean="0"/>
              <a:t>‹#›</a:t>
            </a:fld>
            <a:endParaRPr lang="en-US"/>
          </a:p>
        </p:txBody>
      </p:sp>
    </p:spTree>
    <p:extLst>
      <p:ext uri="{BB962C8B-B14F-4D97-AF65-F5344CB8AC3E}">
        <p14:creationId xmlns:p14="http://schemas.microsoft.com/office/powerpoint/2010/main" val="2836174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1DB9D6-CC4D-47B1-85E4-0197B04C791B}" type="datetimeFigureOut">
              <a:rPr lang="en-US" smtClean="0"/>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83C4D-19B4-49ED-A08F-C861E31260A7}" type="slidenum">
              <a:rPr lang="en-US" smtClean="0"/>
              <a:t>‹#›</a:t>
            </a:fld>
            <a:endParaRPr lang="en-US"/>
          </a:p>
        </p:txBody>
      </p:sp>
    </p:spTree>
    <p:extLst>
      <p:ext uri="{BB962C8B-B14F-4D97-AF65-F5344CB8AC3E}">
        <p14:creationId xmlns:p14="http://schemas.microsoft.com/office/powerpoint/2010/main" val="1818315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1DB9D6-CC4D-47B1-85E4-0197B04C791B}" type="datetimeFigureOut">
              <a:rPr lang="en-US" smtClean="0"/>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83C4D-19B4-49ED-A08F-C861E31260A7}" type="slidenum">
              <a:rPr lang="en-US" smtClean="0"/>
              <a:t>‹#›</a:t>
            </a:fld>
            <a:endParaRPr lang="en-US"/>
          </a:p>
        </p:txBody>
      </p:sp>
    </p:spTree>
    <p:extLst>
      <p:ext uri="{BB962C8B-B14F-4D97-AF65-F5344CB8AC3E}">
        <p14:creationId xmlns:p14="http://schemas.microsoft.com/office/powerpoint/2010/main" val="3254052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1DB9D6-CC4D-47B1-85E4-0197B04C791B}" type="datetimeFigureOut">
              <a:rPr lang="en-US" smtClean="0"/>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83C4D-19B4-49ED-A08F-C861E31260A7}" type="slidenum">
              <a:rPr lang="en-US" smtClean="0"/>
              <a:t>‹#›</a:t>
            </a:fld>
            <a:endParaRPr lang="en-US"/>
          </a:p>
        </p:txBody>
      </p:sp>
    </p:spTree>
    <p:extLst>
      <p:ext uri="{BB962C8B-B14F-4D97-AF65-F5344CB8AC3E}">
        <p14:creationId xmlns:p14="http://schemas.microsoft.com/office/powerpoint/2010/main" val="1961566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1DB9D6-CC4D-47B1-85E4-0197B04C791B}" type="datetimeFigureOut">
              <a:rPr lang="en-US" smtClean="0"/>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83C4D-19B4-49ED-A08F-C861E31260A7}" type="slidenum">
              <a:rPr lang="en-US" smtClean="0"/>
              <a:t>‹#›</a:t>
            </a:fld>
            <a:endParaRPr lang="en-US"/>
          </a:p>
        </p:txBody>
      </p:sp>
    </p:spTree>
    <p:extLst>
      <p:ext uri="{BB962C8B-B14F-4D97-AF65-F5344CB8AC3E}">
        <p14:creationId xmlns:p14="http://schemas.microsoft.com/office/powerpoint/2010/main" val="2943601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1DB9D6-CC4D-47B1-85E4-0197B04C791B}" type="datetimeFigureOut">
              <a:rPr lang="en-US" smtClean="0"/>
              <a:t>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A83C4D-19B4-49ED-A08F-C861E31260A7}" type="slidenum">
              <a:rPr lang="en-US" smtClean="0"/>
              <a:t>‹#›</a:t>
            </a:fld>
            <a:endParaRPr lang="en-US"/>
          </a:p>
        </p:txBody>
      </p:sp>
    </p:spTree>
    <p:extLst>
      <p:ext uri="{BB962C8B-B14F-4D97-AF65-F5344CB8AC3E}">
        <p14:creationId xmlns:p14="http://schemas.microsoft.com/office/powerpoint/2010/main" val="3111276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1DB9D6-CC4D-47B1-85E4-0197B04C791B}" type="datetimeFigureOut">
              <a:rPr lang="en-US" smtClean="0"/>
              <a:t>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A83C4D-19B4-49ED-A08F-C861E31260A7}" type="slidenum">
              <a:rPr lang="en-US" smtClean="0"/>
              <a:t>‹#›</a:t>
            </a:fld>
            <a:endParaRPr lang="en-US"/>
          </a:p>
        </p:txBody>
      </p:sp>
    </p:spTree>
    <p:extLst>
      <p:ext uri="{BB962C8B-B14F-4D97-AF65-F5344CB8AC3E}">
        <p14:creationId xmlns:p14="http://schemas.microsoft.com/office/powerpoint/2010/main" val="616573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1DB9D6-CC4D-47B1-85E4-0197B04C791B}" type="datetimeFigureOut">
              <a:rPr lang="en-US" smtClean="0"/>
              <a:t>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A83C4D-19B4-49ED-A08F-C861E31260A7}" type="slidenum">
              <a:rPr lang="en-US" smtClean="0"/>
              <a:t>‹#›</a:t>
            </a:fld>
            <a:endParaRPr lang="en-US"/>
          </a:p>
        </p:txBody>
      </p:sp>
    </p:spTree>
    <p:extLst>
      <p:ext uri="{BB962C8B-B14F-4D97-AF65-F5344CB8AC3E}">
        <p14:creationId xmlns:p14="http://schemas.microsoft.com/office/powerpoint/2010/main" val="421702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1DB9D6-CC4D-47B1-85E4-0197B04C791B}" type="datetimeFigureOut">
              <a:rPr lang="en-US" smtClean="0"/>
              <a:t>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A83C4D-19B4-49ED-A08F-C861E31260A7}" type="slidenum">
              <a:rPr lang="en-US" smtClean="0"/>
              <a:t>‹#›</a:t>
            </a:fld>
            <a:endParaRPr lang="en-US"/>
          </a:p>
        </p:txBody>
      </p:sp>
    </p:spTree>
    <p:extLst>
      <p:ext uri="{BB962C8B-B14F-4D97-AF65-F5344CB8AC3E}">
        <p14:creationId xmlns:p14="http://schemas.microsoft.com/office/powerpoint/2010/main" val="2350246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DB9D6-CC4D-47B1-85E4-0197B04C791B}" type="datetimeFigureOut">
              <a:rPr lang="en-US" smtClean="0"/>
              <a:t>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A83C4D-19B4-49ED-A08F-C861E31260A7}" type="slidenum">
              <a:rPr lang="en-US" smtClean="0"/>
              <a:t>‹#›</a:t>
            </a:fld>
            <a:endParaRPr lang="en-US"/>
          </a:p>
        </p:txBody>
      </p:sp>
    </p:spTree>
    <p:extLst>
      <p:ext uri="{BB962C8B-B14F-4D97-AF65-F5344CB8AC3E}">
        <p14:creationId xmlns:p14="http://schemas.microsoft.com/office/powerpoint/2010/main" val="2203098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DB9D6-CC4D-47B1-85E4-0197B04C791B}" type="datetimeFigureOut">
              <a:rPr lang="en-US" smtClean="0"/>
              <a:t>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A83C4D-19B4-49ED-A08F-C861E31260A7}" type="slidenum">
              <a:rPr lang="en-US" smtClean="0"/>
              <a:t>‹#›</a:t>
            </a:fld>
            <a:endParaRPr lang="en-US"/>
          </a:p>
        </p:txBody>
      </p:sp>
    </p:spTree>
    <p:extLst>
      <p:ext uri="{BB962C8B-B14F-4D97-AF65-F5344CB8AC3E}">
        <p14:creationId xmlns:p14="http://schemas.microsoft.com/office/powerpoint/2010/main" val="1225308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DB9D6-CC4D-47B1-85E4-0197B04C791B}" type="datetimeFigureOut">
              <a:rPr lang="en-US" smtClean="0"/>
              <a:t>2/4/2015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83C4D-19B4-49ED-A08F-C861E31260A7}" type="slidenum">
              <a:rPr lang="en-US" smtClean="0"/>
              <a:t>‹#›</a:t>
            </a:fld>
            <a:endParaRPr lang="en-US"/>
          </a:p>
        </p:txBody>
      </p:sp>
    </p:spTree>
    <p:extLst>
      <p:ext uri="{BB962C8B-B14F-4D97-AF65-F5344CB8AC3E}">
        <p14:creationId xmlns:p14="http://schemas.microsoft.com/office/powerpoint/2010/main" val="4226473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2</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2143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Three Basic economic Questions</a:t>
            </a:r>
            <a:endParaRPr lang="en-US" dirty="0"/>
          </a:p>
        </p:txBody>
      </p:sp>
      <p:sp>
        <p:nvSpPr>
          <p:cNvPr id="7" name="Content Placeholder 6"/>
          <p:cNvSpPr>
            <a:spLocks noGrp="1"/>
          </p:cNvSpPr>
          <p:nvPr>
            <p:ph idx="1"/>
          </p:nvPr>
        </p:nvSpPr>
        <p:spPr/>
        <p:txBody>
          <a:bodyPr/>
          <a:lstStyle/>
          <a:p>
            <a:r>
              <a:rPr lang="en-US" dirty="0" smtClean="0"/>
              <a:t>What goods should be produced and how much of each?</a:t>
            </a:r>
          </a:p>
          <a:p>
            <a:endParaRPr lang="en-US" dirty="0" smtClean="0"/>
          </a:p>
          <a:p>
            <a:r>
              <a:rPr lang="en-US" dirty="0" smtClean="0"/>
              <a:t>How should these goods be produced?</a:t>
            </a:r>
          </a:p>
          <a:p>
            <a:endParaRPr lang="en-US" dirty="0" smtClean="0"/>
          </a:p>
          <a:p>
            <a:r>
              <a:rPr lang="en-US" dirty="0" smtClean="0"/>
              <a:t>Who should get what and how much?</a:t>
            </a:r>
            <a:endParaRPr lang="en-US" dirty="0"/>
          </a:p>
        </p:txBody>
      </p:sp>
    </p:spTree>
    <p:extLst>
      <p:ext uri="{BB962C8B-B14F-4D97-AF65-F5344CB8AC3E}">
        <p14:creationId xmlns:p14="http://schemas.microsoft.com/office/powerpoint/2010/main" val="2600928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and how much?</a:t>
            </a:r>
            <a:endParaRPr lang="en-US" dirty="0"/>
          </a:p>
        </p:txBody>
      </p:sp>
      <p:sp>
        <p:nvSpPr>
          <p:cNvPr id="3" name="Content Placeholder 2"/>
          <p:cNvSpPr>
            <a:spLocks noGrp="1"/>
          </p:cNvSpPr>
          <p:nvPr>
            <p:ph idx="1"/>
          </p:nvPr>
        </p:nvSpPr>
        <p:spPr/>
        <p:txBody>
          <a:bodyPr/>
          <a:lstStyle/>
          <a:p>
            <a:r>
              <a:rPr lang="en-US" dirty="0" smtClean="0"/>
              <a:t>Market economy</a:t>
            </a:r>
          </a:p>
          <a:p>
            <a:pPr lvl="1"/>
            <a:r>
              <a:rPr lang="en-US" dirty="0" smtClean="0"/>
              <a:t>Consumer choice tells the retailer and manufacturer what to produce</a:t>
            </a:r>
            <a:endParaRPr lang="en-US" dirty="0"/>
          </a:p>
        </p:txBody>
      </p:sp>
    </p:spTree>
    <p:extLst>
      <p:ext uri="{BB962C8B-B14F-4D97-AF65-F5344CB8AC3E}">
        <p14:creationId xmlns:p14="http://schemas.microsoft.com/office/powerpoint/2010/main" val="1067289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to Produce</a:t>
            </a:r>
            <a:endParaRPr lang="en-US" dirty="0"/>
          </a:p>
        </p:txBody>
      </p:sp>
      <p:sp>
        <p:nvSpPr>
          <p:cNvPr id="3" name="Content Placeholder 2"/>
          <p:cNvSpPr>
            <a:spLocks noGrp="1"/>
          </p:cNvSpPr>
          <p:nvPr>
            <p:ph idx="1"/>
          </p:nvPr>
        </p:nvSpPr>
        <p:spPr/>
        <p:txBody>
          <a:bodyPr/>
          <a:lstStyle/>
          <a:p>
            <a:r>
              <a:rPr lang="en-US" dirty="0" smtClean="0"/>
              <a:t>$$$$$$$ talks</a:t>
            </a:r>
          </a:p>
          <a:p>
            <a:r>
              <a:rPr lang="en-US" dirty="0" smtClean="0"/>
              <a:t>Agribusiness firms</a:t>
            </a:r>
          </a:p>
          <a:p>
            <a:pPr lvl="1"/>
            <a:r>
              <a:rPr lang="en-US" dirty="0" smtClean="0"/>
              <a:t>Cargill, Nestle, Monsanto, ConAgra, ADM</a:t>
            </a:r>
          </a:p>
          <a:p>
            <a:endParaRPr lang="en-US" dirty="0" smtClean="0"/>
          </a:p>
        </p:txBody>
      </p:sp>
      <p:pic>
        <p:nvPicPr>
          <p:cNvPr id="4" name="Picture 3"/>
          <p:cNvPicPr>
            <a:picLocks noChangeAspect="1"/>
          </p:cNvPicPr>
          <p:nvPr/>
        </p:nvPicPr>
        <p:blipFill>
          <a:blip r:embed="rId2"/>
          <a:stretch>
            <a:fillRect/>
          </a:stretch>
        </p:blipFill>
        <p:spPr>
          <a:xfrm>
            <a:off x="6683932" y="3636819"/>
            <a:ext cx="5060484" cy="2846522"/>
          </a:xfrm>
          <a:prstGeom prst="rect">
            <a:avLst/>
          </a:prstGeom>
        </p:spPr>
      </p:pic>
      <p:pic>
        <p:nvPicPr>
          <p:cNvPr id="5" name="Picture 4"/>
          <p:cNvPicPr>
            <a:picLocks noChangeAspect="1"/>
          </p:cNvPicPr>
          <p:nvPr/>
        </p:nvPicPr>
        <p:blipFill>
          <a:blip r:embed="rId3"/>
          <a:stretch>
            <a:fillRect/>
          </a:stretch>
        </p:blipFill>
        <p:spPr>
          <a:xfrm>
            <a:off x="715241" y="3769783"/>
            <a:ext cx="5405005" cy="2122727"/>
          </a:xfrm>
          <a:prstGeom prst="rect">
            <a:avLst/>
          </a:prstGeom>
        </p:spPr>
      </p:pic>
    </p:spTree>
    <p:extLst>
      <p:ext uri="{BB962C8B-B14F-4D97-AF65-F5344CB8AC3E}">
        <p14:creationId xmlns:p14="http://schemas.microsoft.com/office/powerpoint/2010/main" val="2119166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Who gets it?</a:t>
            </a:r>
            <a:endParaRPr lang="en-US" dirty="0"/>
          </a:p>
        </p:txBody>
      </p:sp>
      <p:sp>
        <p:nvSpPr>
          <p:cNvPr id="3" name="Content Placeholder 2"/>
          <p:cNvSpPr>
            <a:spLocks noGrp="1"/>
          </p:cNvSpPr>
          <p:nvPr>
            <p:ph idx="1"/>
          </p:nvPr>
        </p:nvSpPr>
        <p:spPr/>
        <p:txBody>
          <a:bodyPr/>
          <a:lstStyle/>
          <a:p>
            <a:r>
              <a:rPr lang="en-US" dirty="0" smtClean="0"/>
              <a:t>$$$$</a:t>
            </a:r>
          </a:p>
          <a:p>
            <a:r>
              <a:rPr lang="en-US" dirty="0" smtClean="0"/>
              <a:t>Needs</a:t>
            </a:r>
          </a:p>
          <a:p>
            <a:r>
              <a:rPr lang="en-US" dirty="0" smtClean="0"/>
              <a:t>Wants</a:t>
            </a:r>
          </a:p>
        </p:txBody>
      </p:sp>
    </p:spTree>
    <p:extLst>
      <p:ext uri="{BB962C8B-B14F-4D97-AF65-F5344CB8AC3E}">
        <p14:creationId xmlns:p14="http://schemas.microsoft.com/office/powerpoint/2010/main" val="292557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42316" y="1960562"/>
            <a:ext cx="3561804" cy="4351338"/>
          </a:xfrm>
        </p:spPr>
      </p:pic>
      <p:sp>
        <p:nvSpPr>
          <p:cNvPr id="5" name="Content Placeholder 4"/>
          <p:cNvSpPr>
            <a:spLocks noGrp="1"/>
          </p:cNvSpPr>
          <p:nvPr>
            <p:ph sz="half" idx="2"/>
          </p:nvPr>
        </p:nvSpPr>
        <p:spPr>
          <a:xfrm>
            <a:off x="848591" y="1960562"/>
            <a:ext cx="5181600" cy="4351338"/>
          </a:xfrm>
        </p:spPr>
        <p:txBody>
          <a:bodyPr/>
          <a:lstStyle/>
          <a:p>
            <a:r>
              <a:rPr lang="en-US" dirty="0" smtClean="0"/>
              <a:t>What kind of pie do you like?</a:t>
            </a:r>
          </a:p>
          <a:p>
            <a:pPr lvl="1"/>
            <a:r>
              <a:rPr lang="en-US" dirty="0" smtClean="0"/>
              <a:t>Apple, Cherry, Rhubarb, Chocolate</a:t>
            </a:r>
          </a:p>
          <a:p>
            <a:pPr lvl="1"/>
            <a:r>
              <a:rPr lang="en-US" dirty="0" smtClean="0"/>
              <a:t>9” round or 9” X 9” Square</a:t>
            </a:r>
          </a:p>
          <a:p>
            <a:r>
              <a:rPr lang="en-US" dirty="0" smtClean="0"/>
              <a:t>Only 6 pies can be made</a:t>
            </a:r>
          </a:p>
          <a:p>
            <a:r>
              <a:rPr lang="en-US" dirty="0" smtClean="0"/>
              <a:t>Who wants, needs, can afford the pie?</a:t>
            </a:r>
            <a:endParaRPr lang="en-US" dirty="0"/>
          </a:p>
        </p:txBody>
      </p:sp>
    </p:spTree>
    <p:extLst>
      <p:ext uri="{BB962C8B-B14F-4D97-AF65-F5344CB8AC3E}">
        <p14:creationId xmlns:p14="http://schemas.microsoft.com/office/powerpoint/2010/main" val="1629676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Economic Systems</a:t>
            </a:r>
            <a:endParaRPr lang="en-US" dirty="0"/>
          </a:p>
        </p:txBody>
      </p:sp>
      <p:sp>
        <p:nvSpPr>
          <p:cNvPr id="5" name="Content Placeholder 4"/>
          <p:cNvSpPr>
            <a:spLocks noGrp="1"/>
          </p:cNvSpPr>
          <p:nvPr>
            <p:ph idx="1"/>
          </p:nvPr>
        </p:nvSpPr>
        <p:spPr/>
        <p:txBody>
          <a:bodyPr/>
          <a:lstStyle/>
          <a:p>
            <a:r>
              <a:rPr lang="en-US" dirty="0" smtClean="0"/>
              <a:t>Traditional</a:t>
            </a:r>
          </a:p>
          <a:p>
            <a:r>
              <a:rPr lang="en-US" dirty="0" smtClean="0"/>
              <a:t>Capitalism</a:t>
            </a:r>
          </a:p>
          <a:p>
            <a:r>
              <a:rPr lang="en-US" dirty="0" smtClean="0"/>
              <a:t>Fascism</a:t>
            </a:r>
          </a:p>
          <a:p>
            <a:r>
              <a:rPr lang="en-US" dirty="0" smtClean="0"/>
              <a:t>Socialism</a:t>
            </a:r>
          </a:p>
          <a:p>
            <a:r>
              <a:rPr lang="en-US" dirty="0" smtClean="0"/>
              <a:t>Communism</a:t>
            </a:r>
          </a:p>
          <a:p>
            <a:r>
              <a:rPr lang="en-US" dirty="0" smtClean="0"/>
              <a:t>Mixed</a:t>
            </a:r>
          </a:p>
          <a:p>
            <a:endParaRPr lang="en-US" dirty="0"/>
          </a:p>
        </p:txBody>
      </p:sp>
    </p:spTree>
    <p:extLst>
      <p:ext uri="{BB962C8B-B14F-4D97-AF65-F5344CB8AC3E}">
        <p14:creationId xmlns:p14="http://schemas.microsoft.com/office/powerpoint/2010/main" val="11637488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a:t>
            </a:r>
            <a:r>
              <a:rPr lang="en-US" dirty="0" smtClean="0"/>
              <a:t>raditional</a:t>
            </a:r>
            <a:endParaRPr lang="en-US" dirty="0"/>
          </a:p>
        </p:txBody>
      </p:sp>
      <p:sp>
        <p:nvSpPr>
          <p:cNvPr id="3" name="Content Placeholder 2"/>
          <p:cNvSpPr>
            <a:spLocks noGrp="1"/>
          </p:cNvSpPr>
          <p:nvPr>
            <p:ph idx="1"/>
          </p:nvPr>
        </p:nvSpPr>
        <p:spPr/>
        <p:txBody>
          <a:bodyPr>
            <a:normAutofit lnSpcReduction="10000"/>
          </a:bodyPr>
          <a:lstStyle/>
          <a:p>
            <a:r>
              <a:rPr lang="en-US" dirty="0" smtClean="0"/>
              <a:t>Based on traditions</a:t>
            </a:r>
          </a:p>
          <a:p>
            <a:pPr lvl="1"/>
            <a:r>
              <a:rPr lang="en-US" dirty="0" smtClean="0"/>
              <a:t>Customs</a:t>
            </a:r>
          </a:p>
          <a:p>
            <a:pPr lvl="1"/>
            <a:r>
              <a:rPr lang="en-US" dirty="0" smtClean="0"/>
              <a:t>Religion</a:t>
            </a:r>
          </a:p>
          <a:p>
            <a:pPr lvl="1"/>
            <a:r>
              <a:rPr lang="en-US" dirty="0" smtClean="0"/>
              <a:t>Generationally</a:t>
            </a:r>
          </a:p>
          <a:p>
            <a:pPr lvl="1"/>
            <a:r>
              <a:rPr lang="en-US" dirty="0" smtClean="0"/>
              <a:t>Agriculture</a:t>
            </a:r>
          </a:p>
          <a:p>
            <a:pPr lvl="1"/>
            <a:r>
              <a:rPr lang="en-US" smtClean="0"/>
              <a:t>Barter</a:t>
            </a:r>
            <a:endParaRPr lang="en-US" dirty="0" smtClean="0"/>
          </a:p>
          <a:p>
            <a:r>
              <a:rPr lang="en-US" dirty="0" smtClean="0"/>
              <a:t>Asia</a:t>
            </a:r>
          </a:p>
          <a:p>
            <a:r>
              <a:rPr lang="en-US" dirty="0" smtClean="0"/>
              <a:t>Africa</a:t>
            </a:r>
          </a:p>
          <a:p>
            <a:r>
              <a:rPr lang="en-US" dirty="0" smtClean="0"/>
              <a:t>Middle East</a:t>
            </a:r>
          </a:p>
          <a:p>
            <a:r>
              <a:rPr lang="en-US" dirty="0" smtClean="0"/>
              <a:t>Latin America</a:t>
            </a:r>
            <a:endParaRPr lang="en-US" dirty="0"/>
          </a:p>
        </p:txBody>
      </p:sp>
    </p:spTree>
    <p:extLst>
      <p:ext uri="{BB962C8B-B14F-4D97-AF65-F5344CB8AC3E}">
        <p14:creationId xmlns:p14="http://schemas.microsoft.com/office/powerpoint/2010/main" val="96102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Capitalism</a:t>
            </a:r>
            <a:endParaRPr lang="en-US" dirty="0"/>
          </a:p>
        </p:txBody>
      </p:sp>
      <p:sp>
        <p:nvSpPr>
          <p:cNvPr id="3" name="Content Placeholder 2"/>
          <p:cNvSpPr>
            <a:spLocks noGrp="1"/>
          </p:cNvSpPr>
          <p:nvPr>
            <p:ph idx="1"/>
          </p:nvPr>
        </p:nvSpPr>
        <p:spPr>
          <a:xfrm>
            <a:off x="838200" y="1465118"/>
            <a:ext cx="10515600" cy="4946073"/>
          </a:xfrm>
        </p:spPr>
        <p:txBody>
          <a:bodyPr>
            <a:normAutofit lnSpcReduction="10000"/>
          </a:bodyPr>
          <a:lstStyle/>
          <a:p>
            <a:r>
              <a:rPr lang="en-US" dirty="0" smtClean="0"/>
              <a:t>Free reign</a:t>
            </a:r>
          </a:p>
          <a:p>
            <a:r>
              <a:rPr lang="en-US" dirty="0" smtClean="0"/>
              <a:t>Few legal controls</a:t>
            </a:r>
          </a:p>
          <a:p>
            <a:r>
              <a:rPr lang="en-US" dirty="0" smtClean="0"/>
              <a:t>Self-regulating</a:t>
            </a:r>
          </a:p>
          <a:p>
            <a:r>
              <a:rPr lang="en-US" dirty="0" smtClean="0"/>
              <a:t>Market determines</a:t>
            </a:r>
          </a:p>
          <a:p>
            <a:pPr lvl="1"/>
            <a:r>
              <a:rPr lang="en-US" dirty="0" smtClean="0"/>
              <a:t>Prices</a:t>
            </a:r>
          </a:p>
          <a:p>
            <a:pPr lvl="1"/>
            <a:r>
              <a:rPr lang="en-US" dirty="0" smtClean="0"/>
              <a:t>Assign resources</a:t>
            </a:r>
          </a:p>
          <a:p>
            <a:pPr lvl="1"/>
            <a:r>
              <a:rPr lang="en-US" dirty="0" smtClean="0"/>
              <a:t>Distribute income</a:t>
            </a:r>
          </a:p>
          <a:p>
            <a:pPr lvl="1"/>
            <a:r>
              <a:rPr lang="en-US" dirty="0" smtClean="0"/>
              <a:t>Indicates the value of resources and goods</a:t>
            </a:r>
          </a:p>
          <a:p>
            <a:r>
              <a:rPr lang="en-US" dirty="0" smtClean="0"/>
              <a:t>Ownership private</a:t>
            </a:r>
          </a:p>
          <a:p>
            <a:r>
              <a:rPr lang="en-US" dirty="0" smtClean="0"/>
              <a:t>Free markets</a:t>
            </a:r>
          </a:p>
          <a:p>
            <a:r>
              <a:rPr lang="en-US" dirty="0" smtClean="0"/>
              <a:t>Competition</a:t>
            </a:r>
          </a:p>
        </p:txBody>
      </p:sp>
    </p:spTree>
    <p:extLst>
      <p:ext uri="{BB962C8B-B14F-4D97-AF65-F5344CB8AC3E}">
        <p14:creationId xmlns:p14="http://schemas.microsoft.com/office/powerpoint/2010/main" val="21226055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Socialism</a:t>
            </a:r>
            <a:endParaRPr lang="en-US" dirty="0"/>
          </a:p>
        </p:txBody>
      </p:sp>
      <p:sp>
        <p:nvSpPr>
          <p:cNvPr id="3" name="Content Placeholder 2"/>
          <p:cNvSpPr>
            <a:spLocks noGrp="1"/>
          </p:cNvSpPr>
          <p:nvPr>
            <p:ph idx="1"/>
          </p:nvPr>
        </p:nvSpPr>
        <p:spPr/>
        <p:txBody>
          <a:bodyPr/>
          <a:lstStyle/>
          <a:p>
            <a:r>
              <a:rPr lang="en-US" dirty="0" smtClean="0"/>
              <a:t>Public ownership of productive resources</a:t>
            </a:r>
          </a:p>
          <a:p>
            <a:r>
              <a:rPr lang="en-US" dirty="0" smtClean="0"/>
              <a:t>Government directs all decisions</a:t>
            </a:r>
          </a:p>
          <a:p>
            <a:r>
              <a:rPr lang="en-US" dirty="0" smtClean="0"/>
              <a:t>Mutual benefit</a:t>
            </a:r>
          </a:p>
          <a:p>
            <a:r>
              <a:rPr lang="en-US" dirty="0" smtClean="0"/>
              <a:t>One employer</a:t>
            </a:r>
          </a:p>
          <a:p>
            <a:r>
              <a:rPr lang="en-US" dirty="0" smtClean="0"/>
              <a:t>Eliminated competition</a:t>
            </a:r>
          </a:p>
          <a:p>
            <a:pPr marL="0" indent="0">
              <a:buNone/>
            </a:pPr>
            <a:endParaRPr lang="en-US" dirty="0"/>
          </a:p>
        </p:txBody>
      </p:sp>
    </p:spTree>
    <p:extLst>
      <p:ext uri="{BB962C8B-B14F-4D97-AF65-F5344CB8AC3E}">
        <p14:creationId xmlns:p14="http://schemas.microsoft.com/office/powerpoint/2010/main" val="25380441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Facism</a:t>
            </a:r>
            <a:endParaRPr lang="en-US" dirty="0"/>
          </a:p>
        </p:txBody>
      </p:sp>
      <p:sp>
        <p:nvSpPr>
          <p:cNvPr id="3" name="Content Placeholder 2"/>
          <p:cNvSpPr>
            <a:spLocks noGrp="1"/>
          </p:cNvSpPr>
          <p:nvPr>
            <p:ph idx="1"/>
          </p:nvPr>
        </p:nvSpPr>
        <p:spPr/>
        <p:txBody>
          <a:bodyPr/>
          <a:lstStyle/>
          <a:p>
            <a:r>
              <a:rPr lang="en-US" dirty="0" smtClean="0"/>
              <a:t>Owned by individuals</a:t>
            </a:r>
          </a:p>
          <a:p>
            <a:r>
              <a:rPr lang="en-US" dirty="0" smtClean="0"/>
              <a:t>Government preferences</a:t>
            </a:r>
          </a:p>
          <a:p>
            <a:r>
              <a:rPr lang="en-US" dirty="0" smtClean="0"/>
              <a:t>Political</a:t>
            </a:r>
          </a:p>
          <a:p>
            <a:r>
              <a:rPr lang="en-US" dirty="0" smtClean="0"/>
              <a:t>Denies freedom</a:t>
            </a:r>
          </a:p>
          <a:p>
            <a:pPr lvl="1"/>
            <a:r>
              <a:rPr lang="en-US" dirty="0" smtClean="0"/>
              <a:t>Labor</a:t>
            </a:r>
          </a:p>
          <a:p>
            <a:pPr lvl="1"/>
            <a:r>
              <a:rPr lang="en-US" dirty="0" smtClean="0"/>
              <a:t>Employers</a:t>
            </a:r>
          </a:p>
          <a:p>
            <a:pPr lvl="1"/>
            <a:r>
              <a:rPr lang="en-US" dirty="0" smtClean="0"/>
              <a:t>Consumers</a:t>
            </a:r>
          </a:p>
          <a:p>
            <a:pPr marL="457200" lvl="1" indent="0">
              <a:buNone/>
            </a:pPr>
            <a:endParaRPr lang="en-US" dirty="0"/>
          </a:p>
        </p:txBody>
      </p:sp>
    </p:spTree>
    <p:extLst>
      <p:ext uri="{BB962C8B-B14F-4D97-AF65-F5344CB8AC3E}">
        <p14:creationId xmlns:p14="http://schemas.microsoft.com/office/powerpoint/2010/main" val="3805586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Major Components of Economics</a:t>
            </a:r>
            <a:endParaRPr lang="en-US" dirty="0"/>
          </a:p>
        </p:txBody>
      </p:sp>
      <p:sp>
        <p:nvSpPr>
          <p:cNvPr id="3" name="Content Placeholder 2"/>
          <p:cNvSpPr>
            <a:spLocks noGrp="1"/>
          </p:cNvSpPr>
          <p:nvPr>
            <p:ph idx="1"/>
          </p:nvPr>
        </p:nvSpPr>
        <p:spPr>
          <a:xfrm>
            <a:off x="838200" y="1825625"/>
            <a:ext cx="10515600" cy="4351338"/>
          </a:xfrm>
        </p:spPr>
        <p:txBody>
          <a:bodyPr/>
          <a:lstStyle/>
          <a:p>
            <a:r>
              <a:rPr lang="en-US" dirty="0" smtClean="0"/>
              <a:t>Scarcity- not enough resources to satisfy peoples wants and needs</a:t>
            </a:r>
          </a:p>
          <a:p>
            <a:pPr marL="0" indent="0">
              <a:buNone/>
            </a:pPr>
            <a:endParaRPr lang="en-US" dirty="0" smtClean="0"/>
          </a:p>
          <a:p>
            <a:r>
              <a:rPr lang="en-US" dirty="0" smtClean="0"/>
              <a:t>Types of Resources- inputs used to make outputs</a:t>
            </a:r>
          </a:p>
          <a:p>
            <a:endParaRPr lang="en-US" dirty="0" smtClean="0"/>
          </a:p>
          <a:p>
            <a:r>
              <a:rPr lang="en-US" dirty="0" smtClean="0"/>
              <a:t>Wants and Needs</a:t>
            </a:r>
            <a:endParaRPr lang="en-US" dirty="0"/>
          </a:p>
        </p:txBody>
      </p:sp>
    </p:spTree>
    <p:extLst>
      <p:ext uri="{BB962C8B-B14F-4D97-AF65-F5344CB8AC3E}">
        <p14:creationId xmlns:p14="http://schemas.microsoft.com/office/powerpoint/2010/main" val="3468098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Communism</a:t>
            </a:r>
            <a:endParaRPr lang="en-US" dirty="0"/>
          </a:p>
        </p:txBody>
      </p:sp>
      <p:sp>
        <p:nvSpPr>
          <p:cNvPr id="3" name="Content Placeholder 2"/>
          <p:cNvSpPr>
            <a:spLocks noGrp="1"/>
          </p:cNvSpPr>
          <p:nvPr>
            <p:ph idx="1"/>
          </p:nvPr>
        </p:nvSpPr>
        <p:spPr/>
        <p:txBody>
          <a:bodyPr/>
          <a:lstStyle/>
          <a:p>
            <a:r>
              <a:rPr lang="en-US" dirty="0" smtClean="0"/>
              <a:t>Totalitarian</a:t>
            </a:r>
          </a:p>
          <a:p>
            <a:r>
              <a:rPr lang="en-US" dirty="0" smtClean="0"/>
              <a:t>Single party or individual</a:t>
            </a:r>
          </a:p>
          <a:p>
            <a:r>
              <a:rPr lang="en-US" dirty="0" smtClean="0"/>
              <a:t>Organized</a:t>
            </a:r>
          </a:p>
          <a:p>
            <a:pPr lvl="1"/>
            <a:r>
              <a:rPr lang="en-US" dirty="0" smtClean="0"/>
              <a:t>Economic plan</a:t>
            </a:r>
          </a:p>
          <a:p>
            <a:pPr lvl="1"/>
            <a:r>
              <a:rPr lang="en-US" dirty="0" smtClean="0"/>
              <a:t>Centralized</a:t>
            </a:r>
          </a:p>
          <a:p>
            <a:r>
              <a:rPr lang="en-US" dirty="0" smtClean="0"/>
              <a:t>Ability</a:t>
            </a:r>
          </a:p>
          <a:p>
            <a:r>
              <a:rPr lang="en-US" dirty="0" smtClean="0"/>
              <a:t>Need</a:t>
            </a:r>
          </a:p>
          <a:p>
            <a:pPr marL="0" indent="0">
              <a:buNone/>
            </a:pPr>
            <a:endParaRPr lang="en-US" dirty="0"/>
          </a:p>
        </p:txBody>
      </p:sp>
    </p:spTree>
    <p:extLst>
      <p:ext uri="{BB962C8B-B14F-4D97-AF65-F5344CB8AC3E}">
        <p14:creationId xmlns:p14="http://schemas.microsoft.com/office/powerpoint/2010/main" val="28348316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Mixed</a:t>
            </a:r>
            <a:endParaRPr lang="en-US" dirty="0"/>
          </a:p>
        </p:txBody>
      </p:sp>
      <p:sp>
        <p:nvSpPr>
          <p:cNvPr id="3" name="Content Placeholder 2"/>
          <p:cNvSpPr>
            <a:spLocks noGrp="1"/>
          </p:cNvSpPr>
          <p:nvPr>
            <p:ph idx="1"/>
          </p:nvPr>
        </p:nvSpPr>
        <p:spPr/>
        <p:txBody>
          <a:bodyPr/>
          <a:lstStyle/>
          <a:p>
            <a:r>
              <a:rPr lang="en-US" dirty="0" smtClean="0"/>
              <a:t>No society will allow complete control by individuals or the government.</a:t>
            </a:r>
          </a:p>
          <a:p>
            <a:r>
              <a:rPr lang="en-US" dirty="0" smtClean="0"/>
              <a:t>Except for traditional, all societies show some mixed</a:t>
            </a:r>
          </a:p>
          <a:p>
            <a:pPr marL="0" indent="0">
              <a:buNone/>
            </a:pPr>
            <a:endParaRPr lang="en-US" dirty="0"/>
          </a:p>
        </p:txBody>
      </p:sp>
    </p:spTree>
    <p:extLst>
      <p:ext uri="{BB962C8B-B14F-4D97-AF65-F5344CB8AC3E}">
        <p14:creationId xmlns:p14="http://schemas.microsoft.com/office/powerpoint/2010/main" val="14283986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American Economy</a:t>
            </a:r>
            <a:endParaRPr lang="en-US" dirty="0"/>
          </a:p>
        </p:txBody>
      </p:sp>
      <p:sp>
        <p:nvSpPr>
          <p:cNvPr id="3" name="Content Placeholder 2"/>
          <p:cNvSpPr>
            <a:spLocks noGrp="1"/>
          </p:cNvSpPr>
          <p:nvPr>
            <p:ph idx="1"/>
          </p:nvPr>
        </p:nvSpPr>
        <p:spPr/>
        <p:txBody>
          <a:bodyPr/>
          <a:lstStyle/>
          <a:p>
            <a:r>
              <a:rPr lang="en-US" dirty="0" smtClean="0"/>
              <a:t>Capitalistic</a:t>
            </a:r>
          </a:p>
          <a:p>
            <a:pPr lvl="1"/>
            <a:r>
              <a:rPr lang="en-US" dirty="0" smtClean="0"/>
              <a:t>Creation of new business</a:t>
            </a:r>
          </a:p>
          <a:p>
            <a:pPr lvl="1"/>
            <a:r>
              <a:rPr lang="en-US" dirty="0" smtClean="0"/>
              <a:t>Hire desired workers</a:t>
            </a:r>
          </a:p>
          <a:p>
            <a:pPr lvl="1"/>
            <a:r>
              <a:rPr lang="en-US" dirty="0" smtClean="0"/>
              <a:t>Set price</a:t>
            </a:r>
          </a:p>
          <a:p>
            <a:r>
              <a:rPr lang="en-US" dirty="0" smtClean="0"/>
              <a:t>Socialism</a:t>
            </a:r>
          </a:p>
          <a:p>
            <a:pPr lvl="1"/>
            <a:r>
              <a:rPr lang="en-US" dirty="0" smtClean="0"/>
              <a:t>Health care</a:t>
            </a:r>
          </a:p>
          <a:p>
            <a:pPr lvl="1"/>
            <a:r>
              <a:rPr lang="en-US" dirty="0" smtClean="0"/>
              <a:t>Subsidies</a:t>
            </a:r>
          </a:p>
          <a:p>
            <a:pPr lvl="1"/>
            <a:r>
              <a:rPr lang="en-US" dirty="0" smtClean="0"/>
              <a:t>Crop </a:t>
            </a:r>
            <a:r>
              <a:rPr lang="en-US" dirty="0" err="1" smtClean="0"/>
              <a:t>limitaions</a:t>
            </a:r>
            <a:endParaRPr lang="en-US" dirty="0" smtClean="0"/>
          </a:p>
          <a:p>
            <a:pPr lvl="1"/>
            <a:r>
              <a:rPr lang="en-US" dirty="0" smtClean="0"/>
              <a:t>EPA</a:t>
            </a:r>
            <a:endParaRPr lang="en-US" dirty="0"/>
          </a:p>
        </p:txBody>
      </p:sp>
    </p:spTree>
    <p:extLst>
      <p:ext uri="{BB962C8B-B14F-4D97-AF65-F5344CB8AC3E}">
        <p14:creationId xmlns:p14="http://schemas.microsoft.com/office/powerpoint/2010/main" val="21719593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American Agriculture</a:t>
            </a:r>
            <a:endParaRPr lang="en-US" dirty="0"/>
          </a:p>
        </p:txBody>
      </p:sp>
      <p:sp>
        <p:nvSpPr>
          <p:cNvPr id="3" name="Content Placeholder 2"/>
          <p:cNvSpPr>
            <a:spLocks noGrp="1"/>
          </p:cNvSpPr>
          <p:nvPr>
            <p:ph idx="1"/>
          </p:nvPr>
        </p:nvSpPr>
        <p:spPr/>
        <p:txBody>
          <a:bodyPr/>
          <a:lstStyle/>
          <a:p>
            <a:r>
              <a:rPr lang="en-US" dirty="0" smtClean="0"/>
              <a:t>Payment in Kind (PIK)</a:t>
            </a:r>
          </a:p>
          <a:p>
            <a:pPr lvl="1"/>
            <a:r>
              <a:rPr lang="en-US" dirty="0" smtClean="0"/>
              <a:t>Reduce surpluses</a:t>
            </a:r>
          </a:p>
          <a:p>
            <a:pPr lvl="1"/>
            <a:r>
              <a:rPr lang="en-US" dirty="0" smtClean="0"/>
              <a:t>Improve income</a:t>
            </a:r>
          </a:p>
          <a:p>
            <a:r>
              <a:rPr lang="en-US" dirty="0" smtClean="0"/>
              <a:t>Specific products</a:t>
            </a:r>
          </a:p>
          <a:p>
            <a:pPr lvl="1"/>
            <a:r>
              <a:rPr lang="en-US" dirty="0" smtClean="0"/>
              <a:t>Supply </a:t>
            </a:r>
          </a:p>
          <a:p>
            <a:pPr lvl="1"/>
            <a:r>
              <a:rPr lang="en-US" dirty="0" smtClean="0"/>
              <a:t>Demand</a:t>
            </a:r>
          </a:p>
          <a:p>
            <a:pPr lvl="1"/>
            <a:endParaRPr lang="en-US" dirty="0"/>
          </a:p>
        </p:txBody>
      </p:sp>
    </p:spTree>
    <p:extLst>
      <p:ext uri="{BB962C8B-B14F-4D97-AF65-F5344CB8AC3E}">
        <p14:creationId xmlns:p14="http://schemas.microsoft.com/office/powerpoint/2010/main" val="3336939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Daddy of Economics?</a:t>
            </a:r>
            <a:endParaRPr lang="en-US" dirty="0"/>
          </a:p>
        </p:txBody>
      </p:sp>
      <p:pic>
        <p:nvPicPr>
          <p:cNvPr id="4" name="Content Placeholder 3"/>
          <p:cNvPicPr>
            <a:picLocks noGrp="1" noChangeAspect="1"/>
          </p:cNvPicPr>
          <p:nvPr>
            <p:ph idx="1"/>
          </p:nvPr>
        </p:nvPicPr>
        <p:blipFill>
          <a:blip r:embed="rId2"/>
          <a:stretch>
            <a:fillRect/>
          </a:stretch>
        </p:blipFill>
        <p:spPr>
          <a:xfrm>
            <a:off x="3740727" y="1234257"/>
            <a:ext cx="4353791" cy="5633904"/>
          </a:xfrm>
          <a:prstGeom prst="rect">
            <a:avLst/>
          </a:prstGeom>
        </p:spPr>
      </p:pic>
      <p:pic>
        <p:nvPicPr>
          <p:cNvPr id="5" name="Picture 4"/>
          <p:cNvPicPr>
            <a:picLocks noChangeAspect="1"/>
          </p:cNvPicPr>
          <p:nvPr/>
        </p:nvPicPr>
        <p:blipFill>
          <a:blip r:embed="rId3"/>
          <a:stretch>
            <a:fillRect/>
          </a:stretch>
        </p:blipFill>
        <p:spPr>
          <a:xfrm>
            <a:off x="8005073" y="1234257"/>
            <a:ext cx="4326766" cy="5623743"/>
          </a:xfrm>
          <a:prstGeom prst="rect">
            <a:avLst/>
          </a:prstGeom>
        </p:spPr>
      </p:pic>
      <p:pic>
        <p:nvPicPr>
          <p:cNvPr id="6" name="Picture 5"/>
          <p:cNvPicPr>
            <a:picLocks noChangeAspect="1"/>
          </p:cNvPicPr>
          <p:nvPr/>
        </p:nvPicPr>
        <p:blipFill>
          <a:blip r:embed="rId4"/>
          <a:stretch>
            <a:fillRect/>
          </a:stretch>
        </p:blipFill>
        <p:spPr>
          <a:xfrm>
            <a:off x="58359" y="1234256"/>
            <a:ext cx="3928691" cy="5623743"/>
          </a:xfrm>
          <a:prstGeom prst="rect">
            <a:avLst/>
          </a:prstGeom>
        </p:spPr>
      </p:pic>
    </p:spTree>
    <p:extLst>
      <p:ext uri="{BB962C8B-B14F-4D97-AF65-F5344CB8AC3E}">
        <p14:creationId xmlns:p14="http://schemas.microsoft.com/office/powerpoint/2010/main" val="15125919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Economics- History</a:t>
            </a:r>
            <a:endParaRPr lang="en-US" dirty="0"/>
          </a:p>
        </p:txBody>
      </p:sp>
      <p:pic>
        <p:nvPicPr>
          <p:cNvPr id="4" name="Content Placeholder 3"/>
          <p:cNvPicPr>
            <a:picLocks noGrp="1" noChangeAspect="1"/>
          </p:cNvPicPr>
          <p:nvPr>
            <p:ph sz="half" idx="1"/>
          </p:nvPr>
        </p:nvPicPr>
        <p:blipFill>
          <a:blip r:embed="rId2"/>
          <a:stretch>
            <a:fillRect/>
          </a:stretch>
        </p:blipFill>
        <p:spPr>
          <a:xfrm>
            <a:off x="8148478" y="1846407"/>
            <a:ext cx="3362644" cy="4351338"/>
          </a:xfrm>
          <a:prstGeom prst="rect">
            <a:avLst/>
          </a:prstGeom>
        </p:spPr>
      </p:pic>
      <p:sp>
        <p:nvSpPr>
          <p:cNvPr id="6" name="Content Placeholder 5"/>
          <p:cNvSpPr>
            <a:spLocks noGrp="1"/>
          </p:cNvSpPr>
          <p:nvPr>
            <p:ph sz="half" idx="2"/>
          </p:nvPr>
        </p:nvSpPr>
        <p:spPr>
          <a:xfrm>
            <a:off x="1527463" y="1846407"/>
            <a:ext cx="5181600" cy="4351338"/>
          </a:xfrm>
        </p:spPr>
        <p:txBody>
          <a:bodyPr/>
          <a:lstStyle/>
          <a:p>
            <a:r>
              <a:rPr lang="en-US" dirty="0" smtClean="0"/>
              <a:t>Modern economics 1776</a:t>
            </a:r>
          </a:p>
          <a:p>
            <a:pPr lvl="1"/>
            <a:r>
              <a:rPr lang="en-US" dirty="0" smtClean="0"/>
              <a:t>Adam Smith</a:t>
            </a:r>
          </a:p>
          <a:p>
            <a:pPr lvl="2"/>
            <a:r>
              <a:rPr lang="en-US" i="1" dirty="0" smtClean="0"/>
              <a:t>An Inquiry Into the Causes of the Wealth of Nations</a:t>
            </a:r>
          </a:p>
          <a:p>
            <a:pPr lvl="2"/>
            <a:r>
              <a:rPr lang="en-US" dirty="0" smtClean="0"/>
              <a:t>Father of Economics</a:t>
            </a:r>
          </a:p>
          <a:p>
            <a:pPr lvl="2"/>
            <a:r>
              <a:rPr lang="en-US" dirty="0" smtClean="0"/>
              <a:t>Laissez-faire</a:t>
            </a:r>
          </a:p>
          <a:p>
            <a:r>
              <a:rPr lang="en-US" dirty="0" smtClean="0"/>
              <a:t>David Ricardo</a:t>
            </a:r>
          </a:p>
          <a:p>
            <a:pPr lvl="1"/>
            <a:r>
              <a:rPr lang="en-US" dirty="0" smtClean="0"/>
              <a:t>Land as a resource</a:t>
            </a:r>
          </a:p>
          <a:p>
            <a:r>
              <a:rPr lang="en-US" dirty="0" smtClean="0"/>
              <a:t>Thomas Malthus</a:t>
            </a:r>
          </a:p>
          <a:p>
            <a:pPr lvl="1"/>
            <a:r>
              <a:rPr lang="en-US" dirty="0" smtClean="0"/>
              <a:t>Increasing pop to limited food</a:t>
            </a:r>
            <a:endParaRPr lang="en-US" dirty="0"/>
          </a:p>
        </p:txBody>
      </p:sp>
    </p:spTree>
    <p:extLst>
      <p:ext uri="{BB962C8B-B14F-4D97-AF65-F5344CB8AC3E}">
        <p14:creationId xmlns:p14="http://schemas.microsoft.com/office/powerpoint/2010/main" val="4245367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American Economy</a:t>
            </a:r>
            <a:endParaRPr lang="en-US" dirty="0"/>
          </a:p>
        </p:txBody>
      </p:sp>
      <p:sp>
        <p:nvSpPr>
          <p:cNvPr id="3" name="Content Placeholder 2"/>
          <p:cNvSpPr>
            <a:spLocks noGrp="1"/>
          </p:cNvSpPr>
          <p:nvPr>
            <p:ph sz="half" idx="1"/>
          </p:nvPr>
        </p:nvSpPr>
        <p:spPr/>
        <p:txBody>
          <a:bodyPr/>
          <a:lstStyle/>
          <a:p>
            <a:r>
              <a:rPr lang="en-US" dirty="0" smtClean="0"/>
              <a:t>Little or no government control</a:t>
            </a:r>
          </a:p>
          <a:p>
            <a:r>
              <a:rPr lang="en-US" dirty="0" smtClean="0"/>
              <a:t>Freedom of enterprise</a:t>
            </a:r>
          </a:p>
          <a:p>
            <a:r>
              <a:rPr lang="en-US" dirty="0" smtClean="0"/>
              <a:t>Freedom of choice</a:t>
            </a:r>
          </a:p>
          <a:p>
            <a:r>
              <a:rPr lang="en-US" dirty="0" smtClean="0"/>
              <a:t>The right to own private property</a:t>
            </a:r>
          </a:p>
          <a:p>
            <a:r>
              <a:rPr lang="en-US" dirty="0" smtClean="0"/>
              <a:t>Competition</a:t>
            </a:r>
          </a:p>
          <a:p>
            <a:pPr marL="0" indent="0">
              <a:buNone/>
            </a:pPr>
            <a:endParaRPr lang="en-US" dirty="0"/>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345471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US Government</a:t>
            </a:r>
            <a:endParaRPr lang="en-US" dirty="0"/>
          </a:p>
        </p:txBody>
      </p:sp>
      <p:sp>
        <p:nvSpPr>
          <p:cNvPr id="3" name="Content Placeholder 2"/>
          <p:cNvSpPr>
            <a:spLocks noGrp="1"/>
          </p:cNvSpPr>
          <p:nvPr>
            <p:ph sz="half" idx="1"/>
          </p:nvPr>
        </p:nvSpPr>
        <p:spPr/>
        <p:txBody>
          <a:bodyPr>
            <a:normAutofit/>
          </a:bodyPr>
          <a:lstStyle/>
          <a:p>
            <a:r>
              <a:rPr lang="en-US" dirty="0" smtClean="0"/>
              <a:t>Private individuals</a:t>
            </a:r>
          </a:p>
          <a:p>
            <a:r>
              <a:rPr lang="en-US" dirty="0" smtClean="0"/>
              <a:t>Originally</a:t>
            </a:r>
          </a:p>
          <a:p>
            <a:pPr lvl="1"/>
            <a:r>
              <a:rPr lang="en-US" dirty="0" smtClean="0"/>
              <a:t>Defense</a:t>
            </a:r>
          </a:p>
          <a:p>
            <a:pPr lvl="1"/>
            <a:r>
              <a:rPr lang="en-US" dirty="0" smtClean="0"/>
              <a:t>Keep Peace</a:t>
            </a:r>
          </a:p>
        </p:txBody>
      </p:sp>
      <p:sp>
        <p:nvSpPr>
          <p:cNvPr id="4" name="Content Placeholder 3"/>
          <p:cNvSpPr>
            <a:spLocks noGrp="1"/>
          </p:cNvSpPr>
          <p:nvPr>
            <p:ph sz="half" idx="2"/>
          </p:nvPr>
        </p:nvSpPr>
        <p:spPr/>
        <p:txBody>
          <a:bodyPr>
            <a:normAutofit/>
          </a:bodyPr>
          <a:lstStyle/>
          <a:p>
            <a:r>
              <a:rPr lang="en-US" dirty="0"/>
              <a:t>More Recent</a:t>
            </a:r>
          </a:p>
          <a:p>
            <a:pPr lvl="1"/>
            <a:r>
              <a:rPr lang="en-US" dirty="0"/>
              <a:t>Regulation of business</a:t>
            </a:r>
          </a:p>
          <a:p>
            <a:pPr lvl="1"/>
            <a:r>
              <a:rPr lang="en-US" dirty="0"/>
              <a:t>Provide public services</a:t>
            </a:r>
          </a:p>
          <a:p>
            <a:pPr lvl="1"/>
            <a:r>
              <a:rPr lang="en-US" dirty="0"/>
              <a:t>FDA</a:t>
            </a:r>
          </a:p>
          <a:p>
            <a:pPr lvl="1"/>
            <a:r>
              <a:rPr lang="en-US" dirty="0"/>
              <a:t>FDIC</a:t>
            </a:r>
          </a:p>
          <a:p>
            <a:pPr lvl="1"/>
            <a:r>
              <a:rPr lang="en-US" dirty="0"/>
              <a:t>OSHA</a:t>
            </a:r>
          </a:p>
          <a:p>
            <a:pPr lvl="1"/>
            <a:r>
              <a:rPr lang="en-US" dirty="0"/>
              <a:t>EPA</a:t>
            </a:r>
          </a:p>
          <a:p>
            <a:endParaRPr lang="en-US" dirty="0"/>
          </a:p>
        </p:txBody>
      </p:sp>
    </p:spTree>
    <p:extLst>
      <p:ext uri="{BB962C8B-B14F-4D97-AF65-F5344CB8AC3E}">
        <p14:creationId xmlns:p14="http://schemas.microsoft.com/office/powerpoint/2010/main" val="2076863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Freedom</a:t>
            </a:r>
            <a:endParaRPr lang="en-US" dirty="0"/>
          </a:p>
        </p:txBody>
      </p:sp>
      <p:sp>
        <p:nvSpPr>
          <p:cNvPr id="5" name="Text Placeholder 4"/>
          <p:cNvSpPr>
            <a:spLocks noGrp="1"/>
          </p:cNvSpPr>
          <p:nvPr>
            <p:ph type="body" idx="1"/>
          </p:nvPr>
        </p:nvSpPr>
        <p:spPr/>
        <p:txBody>
          <a:bodyPr/>
          <a:lstStyle/>
          <a:p>
            <a:r>
              <a:rPr lang="en-US" dirty="0" smtClean="0"/>
              <a:t>Freedom of Enterprise</a:t>
            </a:r>
            <a:endParaRPr lang="en-US" dirty="0"/>
          </a:p>
        </p:txBody>
      </p:sp>
      <p:sp>
        <p:nvSpPr>
          <p:cNvPr id="3" name="Content Placeholder 2"/>
          <p:cNvSpPr>
            <a:spLocks noGrp="1"/>
          </p:cNvSpPr>
          <p:nvPr>
            <p:ph sz="half" idx="2"/>
          </p:nvPr>
        </p:nvSpPr>
        <p:spPr/>
        <p:txBody>
          <a:bodyPr/>
          <a:lstStyle/>
          <a:p>
            <a:r>
              <a:rPr lang="en-US" dirty="0" smtClean="0"/>
              <a:t>Free enterprise system</a:t>
            </a:r>
          </a:p>
          <a:p>
            <a:pPr lvl="1"/>
            <a:r>
              <a:rPr lang="en-US" dirty="0" smtClean="0"/>
              <a:t>Own and make decision</a:t>
            </a:r>
          </a:p>
          <a:p>
            <a:r>
              <a:rPr lang="en-US" dirty="0" smtClean="0"/>
              <a:t>Limits</a:t>
            </a:r>
          </a:p>
          <a:p>
            <a:r>
              <a:rPr lang="en-US" dirty="0" smtClean="0"/>
              <a:t>Age limits</a:t>
            </a:r>
          </a:p>
          <a:p>
            <a:r>
              <a:rPr lang="en-US" dirty="0" smtClean="0"/>
              <a:t>Hour restrictions to work</a:t>
            </a:r>
          </a:p>
          <a:p>
            <a:r>
              <a:rPr lang="en-US" dirty="0" smtClean="0"/>
              <a:t>Minimum wages</a:t>
            </a:r>
            <a:endParaRPr lang="en-US" dirty="0"/>
          </a:p>
        </p:txBody>
      </p:sp>
      <p:sp>
        <p:nvSpPr>
          <p:cNvPr id="6" name="Text Placeholder 5"/>
          <p:cNvSpPr>
            <a:spLocks noGrp="1"/>
          </p:cNvSpPr>
          <p:nvPr>
            <p:ph type="body" sz="quarter" idx="3"/>
          </p:nvPr>
        </p:nvSpPr>
        <p:spPr/>
        <p:txBody>
          <a:bodyPr/>
          <a:lstStyle/>
          <a:p>
            <a:r>
              <a:rPr lang="en-US" dirty="0" smtClean="0"/>
              <a:t>Freedom of Choice</a:t>
            </a:r>
            <a:endParaRPr lang="en-US" dirty="0"/>
          </a:p>
        </p:txBody>
      </p:sp>
      <p:sp>
        <p:nvSpPr>
          <p:cNvPr id="7" name="Content Placeholder 6"/>
          <p:cNvSpPr>
            <a:spLocks noGrp="1"/>
          </p:cNvSpPr>
          <p:nvPr>
            <p:ph sz="quarter" idx="4"/>
          </p:nvPr>
        </p:nvSpPr>
        <p:spPr/>
        <p:txBody>
          <a:bodyPr>
            <a:normAutofit lnSpcReduction="10000"/>
          </a:bodyPr>
          <a:lstStyle/>
          <a:p>
            <a:r>
              <a:rPr lang="en-US" dirty="0" smtClean="0"/>
              <a:t>Freedom to fail</a:t>
            </a:r>
          </a:p>
          <a:p>
            <a:r>
              <a:rPr lang="en-US" dirty="0" smtClean="0"/>
              <a:t>Buyers decide production</a:t>
            </a:r>
          </a:p>
          <a:p>
            <a:r>
              <a:rPr lang="en-US" dirty="0" smtClean="0"/>
              <a:t>Laws to protect buyers</a:t>
            </a:r>
          </a:p>
          <a:p>
            <a:r>
              <a:rPr lang="en-US" dirty="0" smtClean="0"/>
              <a:t>Safety</a:t>
            </a:r>
          </a:p>
          <a:p>
            <a:pPr lvl="1"/>
            <a:r>
              <a:rPr lang="en-US" dirty="0" smtClean="0"/>
              <a:t>Label, tags</a:t>
            </a:r>
          </a:p>
          <a:p>
            <a:pPr lvl="1"/>
            <a:r>
              <a:rPr lang="en-US" dirty="0" smtClean="0"/>
              <a:t>Appliances</a:t>
            </a:r>
          </a:p>
          <a:p>
            <a:pPr lvl="1"/>
            <a:r>
              <a:rPr lang="en-US" dirty="0" smtClean="0"/>
              <a:t>Autos</a:t>
            </a:r>
          </a:p>
          <a:p>
            <a:r>
              <a:rPr lang="en-US" dirty="0" smtClean="0"/>
              <a:t>Utilities</a:t>
            </a:r>
            <a:endParaRPr lang="en-US" dirty="0"/>
          </a:p>
        </p:txBody>
      </p:sp>
    </p:spTree>
    <p:extLst>
      <p:ext uri="{BB962C8B-B14F-4D97-AF65-F5344CB8AC3E}">
        <p14:creationId xmlns:p14="http://schemas.microsoft.com/office/powerpoint/2010/main" val="352929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Private Property</a:t>
            </a:r>
            <a:endParaRPr lang="en-US" dirty="0"/>
          </a:p>
        </p:txBody>
      </p:sp>
      <p:sp>
        <p:nvSpPr>
          <p:cNvPr id="7" name="Content Placeholder 6"/>
          <p:cNvSpPr>
            <a:spLocks noGrp="1"/>
          </p:cNvSpPr>
          <p:nvPr>
            <p:ph sz="half" idx="1"/>
          </p:nvPr>
        </p:nvSpPr>
        <p:spPr/>
        <p:txBody>
          <a:bodyPr/>
          <a:lstStyle/>
          <a:p>
            <a:r>
              <a:rPr lang="en-US" dirty="0" smtClean="0"/>
              <a:t>Owned by individuals or a group</a:t>
            </a:r>
          </a:p>
          <a:p>
            <a:r>
              <a:rPr lang="en-US" dirty="0" smtClean="0"/>
              <a:t>Not federal or state</a:t>
            </a:r>
          </a:p>
          <a:p>
            <a:r>
              <a:rPr lang="en-US" dirty="0" smtClean="0"/>
              <a:t>Buy what you want</a:t>
            </a:r>
          </a:p>
          <a:p>
            <a:r>
              <a:rPr lang="en-US" dirty="0" smtClean="0"/>
              <a:t>Control use</a:t>
            </a:r>
          </a:p>
          <a:p>
            <a:r>
              <a:rPr lang="en-US" dirty="0" smtClean="0"/>
              <a:t>Keep profit</a:t>
            </a:r>
            <a:endParaRPr lang="en-US" dirty="0"/>
          </a:p>
        </p:txBody>
      </p:sp>
      <p:sp>
        <p:nvSpPr>
          <p:cNvPr id="8" name="Content Placeholder 7"/>
          <p:cNvSpPr>
            <a:spLocks noGrp="1"/>
          </p:cNvSpPr>
          <p:nvPr>
            <p:ph sz="half" idx="2"/>
          </p:nvPr>
        </p:nvSpPr>
        <p:spPr/>
        <p:txBody>
          <a:bodyPr/>
          <a:lstStyle/>
          <a:p>
            <a:endParaRPr lang="en-US"/>
          </a:p>
        </p:txBody>
      </p:sp>
    </p:spTree>
    <p:extLst>
      <p:ext uri="{BB962C8B-B14F-4D97-AF65-F5344CB8AC3E}">
        <p14:creationId xmlns:p14="http://schemas.microsoft.com/office/powerpoint/2010/main" val="3962916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Scarcity vs Shortage</a:t>
            </a:r>
            <a:endParaRPr lang="en-US" dirty="0"/>
          </a:p>
        </p:txBody>
      </p:sp>
      <p:sp>
        <p:nvSpPr>
          <p:cNvPr id="3" name="Content Placeholder 2"/>
          <p:cNvSpPr>
            <a:spLocks noGrp="1"/>
          </p:cNvSpPr>
          <p:nvPr>
            <p:ph idx="1"/>
          </p:nvPr>
        </p:nvSpPr>
        <p:spPr/>
        <p:txBody>
          <a:bodyPr/>
          <a:lstStyle/>
          <a:p>
            <a:r>
              <a:rPr lang="en-US" dirty="0" smtClean="0"/>
              <a:t>Scarcity drives the study of Economics and how society allocates </a:t>
            </a:r>
            <a:r>
              <a:rPr lang="en-US" dirty="0" err="1" smtClean="0"/>
              <a:t>resoucrces</a:t>
            </a:r>
            <a:r>
              <a:rPr lang="en-US" dirty="0" smtClean="0"/>
              <a:t>.</a:t>
            </a:r>
          </a:p>
          <a:p>
            <a:r>
              <a:rPr lang="en-US" dirty="0" smtClean="0"/>
              <a:t>Always exist</a:t>
            </a:r>
          </a:p>
          <a:p>
            <a:r>
              <a:rPr lang="en-US" dirty="0" smtClean="0"/>
              <a:t>Shortages</a:t>
            </a:r>
          </a:p>
          <a:p>
            <a:pPr lvl="1"/>
            <a:r>
              <a:rPr lang="en-US" dirty="0" smtClean="0"/>
              <a:t>After a natural disaster</a:t>
            </a:r>
          </a:p>
          <a:p>
            <a:pPr lvl="1"/>
            <a:r>
              <a:rPr lang="en-US" dirty="0" smtClean="0"/>
              <a:t>Temporary</a:t>
            </a:r>
          </a:p>
          <a:p>
            <a:pPr marL="457200" lvl="1" indent="0">
              <a:buNone/>
            </a:pPr>
            <a:endParaRPr lang="en-US" dirty="0"/>
          </a:p>
        </p:txBody>
      </p:sp>
    </p:spTree>
    <p:extLst>
      <p:ext uri="{BB962C8B-B14F-4D97-AF65-F5344CB8AC3E}">
        <p14:creationId xmlns:p14="http://schemas.microsoft.com/office/powerpoint/2010/main" val="3711402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Macro vs Micro</a:t>
            </a:r>
            <a:endParaRPr lang="en-US" dirty="0"/>
          </a:p>
        </p:txBody>
      </p:sp>
      <p:sp>
        <p:nvSpPr>
          <p:cNvPr id="6" name="Text Placeholder 5"/>
          <p:cNvSpPr>
            <a:spLocks noGrp="1"/>
          </p:cNvSpPr>
          <p:nvPr>
            <p:ph type="body" idx="1"/>
          </p:nvPr>
        </p:nvSpPr>
        <p:spPr/>
        <p:txBody>
          <a:bodyPr/>
          <a:lstStyle/>
          <a:p>
            <a:r>
              <a:rPr lang="en-US" dirty="0" smtClean="0"/>
              <a:t>Macroeconomics</a:t>
            </a:r>
            <a:endParaRPr lang="en-US" dirty="0"/>
          </a:p>
        </p:txBody>
      </p:sp>
      <p:sp>
        <p:nvSpPr>
          <p:cNvPr id="7" name="Content Placeholder 6"/>
          <p:cNvSpPr>
            <a:spLocks noGrp="1"/>
          </p:cNvSpPr>
          <p:nvPr>
            <p:ph sz="half" idx="2"/>
          </p:nvPr>
        </p:nvSpPr>
        <p:spPr/>
        <p:txBody>
          <a:bodyPr>
            <a:normAutofit lnSpcReduction="10000"/>
          </a:bodyPr>
          <a:lstStyle/>
          <a:p>
            <a:r>
              <a:rPr lang="en-US" dirty="0" smtClean="0"/>
              <a:t>Macro means large</a:t>
            </a:r>
          </a:p>
          <a:p>
            <a:r>
              <a:rPr lang="en-US" dirty="0" smtClean="0"/>
              <a:t>Study of large scale or nationally</a:t>
            </a:r>
          </a:p>
          <a:p>
            <a:r>
              <a:rPr lang="en-US" dirty="0" smtClean="0"/>
              <a:t>Aggregate</a:t>
            </a:r>
          </a:p>
          <a:p>
            <a:r>
              <a:rPr lang="en-US" dirty="0" smtClean="0"/>
              <a:t>Subsectors</a:t>
            </a:r>
          </a:p>
          <a:p>
            <a:pPr lvl="1"/>
            <a:r>
              <a:rPr lang="en-US" dirty="0" smtClean="0"/>
              <a:t>Household</a:t>
            </a:r>
          </a:p>
          <a:p>
            <a:pPr lvl="1"/>
            <a:r>
              <a:rPr lang="en-US" dirty="0" smtClean="0"/>
              <a:t>Business</a:t>
            </a:r>
          </a:p>
          <a:p>
            <a:pPr lvl="1"/>
            <a:r>
              <a:rPr lang="en-US" dirty="0" smtClean="0"/>
              <a:t>Government</a:t>
            </a:r>
          </a:p>
          <a:p>
            <a:r>
              <a:rPr lang="en-US" dirty="0" smtClean="0"/>
              <a:t>7 key concepts</a:t>
            </a:r>
          </a:p>
        </p:txBody>
      </p:sp>
      <p:sp>
        <p:nvSpPr>
          <p:cNvPr id="8" name="Text Placeholder 7"/>
          <p:cNvSpPr>
            <a:spLocks noGrp="1"/>
          </p:cNvSpPr>
          <p:nvPr>
            <p:ph type="body" sz="quarter" idx="3"/>
          </p:nvPr>
        </p:nvSpPr>
        <p:spPr/>
        <p:txBody>
          <a:bodyPr/>
          <a:lstStyle/>
          <a:p>
            <a:r>
              <a:rPr lang="en-US" dirty="0" smtClean="0"/>
              <a:t>Microeconomics</a:t>
            </a:r>
            <a:endParaRPr lang="en-US" dirty="0"/>
          </a:p>
        </p:txBody>
      </p:sp>
      <p:sp>
        <p:nvSpPr>
          <p:cNvPr id="9" name="Content Placeholder 8"/>
          <p:cNvSpPr>
            <a:spLocks noGrp="1"/>
          </p:cNvSpPr>
          <p:nvPr>
            <p:ph sz="quarter" idx="4"/>
          </p:nvPr>
        </p:nvSpPr>
        <p:spPr/>
        <p:txBody>
          <a:bodyPr/>
          <a:lstStyle/>
          <a:p>
            <a:r>
              <a:rPr lang="en-US" dirty="0" smtClean="0"/>
              <a:t>Micro means small</a:t>
            </a:r>
          </a:p>
          <a:p>
            <a:r>
              <a:rPr lang="en-US" dirty="0" smtClean="0"/>
              <a:t>Small scale</a:t>
            </a:r>
          </a:p>
          <a:p>
            <a:r>
              <a:rPr lang="en-US" dirty="0" smtClean="0"/>
              <a:t>Individual markets</a:t>
            </a:r>
          </a:p>
          <a:p>
            <a:pPr lvl="1"/>
            <a:r>
              <a:rPr lang="en-US" dirty="0" smtClean="0"/>
              <a:t>Individuals</a:t>
            </a:r>
          </a:p>
          <a:p>
            <a:pPr lvl="1"/>
            <a:r>
              <a:rPr lang="en-US" dirty="0" smtClean="0"/>
              <a:t>Single firms</a:t>
            </a:r>
          </a:p>
          <a:p>
            <a:pPr lvl="1"/>
            <a:r>
              <a:rPr lang="en-US" dirty="0" err="1" smtClean="0"/>
              <a:t>Ind</a:t>
            </a:r>
            <a:r>
              <a:rPr lang="en-US" dirty="0" smtClean="0"/>
              <a:t> government agencies</a:t>
            </a:r>
          </a:p>
          <a:p>
            <a:pPr lvl="2"/>
            <a:r>
              <a:rPr lang="en-US" dirty="0" smtClean="0"/>
              <a:t>USDA</a:t>
            </a:r>
          </a:p>
          <a:p>
            <a:pPr lvl="1"/>
            <a:r>
              <a:rPr lang="en-US" dirty="0" smtClean="0"/>
              <a:t>6 key concepts</a:t>
            </a:r>
            <a:endParaRPr lang="en-US" dirty="0"/>
          </a:p>
        </p:txBody>
      </p:sp>
    </p:spTree>
    <p:extLst>
      <p:ext uri="{BB962C8B-B14F-4D97-AF65-F5344CB8AC3E}">
        <p14:creationId xmlns:p14="http://schemas.microsoft.com/office/powerpoint/2010/main" val="2210349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Macro</a:t>
            </a:r>
            <a:endParaRPr lang="en-US" dirty="0"/>
          </a:p>
        </p:txBody>
      </p:sp>
      <p:sp>
        <p:nvSpPr>
          <p:cNvPr id="8" name="Content Placeholder 7"/>
          <p:cNvSpPr>
            <a:spLocks noGrp="1"/>
          </p:cNvSpPr>
          <p:nvPr>
            <p:ph sz="half" idx="1"/>
          </p:nvPr>
        </p:nvSpPr>
        <p:spPr/>
        <p:txBody>
          <a:bodyPr/>
          <a:lstStyle/>
          <a:p>
            <a:r>
              <a:rPr lang="en-US" dirty="0" smtClean="0"/>
              <a:t>GDP</a:t>
            </a:r>
          </a:p>
          <a:p>
            <a:r>
              <a:rPr lang="en-US" dirty="0" smtClean="0"/>
              <a:t>Aggregate Supply</a:t>
            </a:r>
          </a:p>
          <a:p>
            <a:r>
              <a:rPr lang="en-US" dirty="0" smtClean="0"/>
              <a:t>Aggregate Demand</a:t>
            </a:r>
          </a:p>
          <a:p>
            <a:r>
              <a:rPr lang="en-US" dirty="0" smtClean="0"/>
              <a:t>Unemployment Rate</a:t>
            </a:r>
          </a:p>
          <a:p>
            <a:r>
              <a:rPr lang="en-US" dirty="0" smtClean="0"/>
              <a:t>Inflation and deflation</a:t>
            </a:r>
          </a:p>
          <a:p>
            <a:r>
              <a:rPr lang="en-US" dirty="0" err="1" smtClean="0"/>
              <a:t>Monetray</a:t>
            </a:r>
            <a:r>
              <a:rPr lang="en-US" dirty="0" smtClean="0"/>
              <a:t> policy</a:t>
            </a:r>
          </a:p>
          <a:p>
            <a:r>
              <a:rPr lang="en-US" dirty="0" smtClean="0"/>
              <a:t>Fiscal Policy</a:t>
            </a:r>
          </a:p>
        </p:txBody>
      </p:sp>
      <p:sp>
        <p:nvSpPr>
          <p:cNvPr id="9" name="Content Placeholder 8"/>
          <p:cNvSpPr>
            <a:spLocks noGrp="1"/>
          </p:cNvSpPr>
          <p:nvPr>
            <p:ph sz="half" idx="2"/>
          </p:nvPr>
        </p:nvSpPr>
        <p:spPr/>
        <p:txBody>
          <a:bodyPr/>
          <a:lstStyle/>
          <a:p>
            <a:r>
              <a:rPr lang="en-US" dirty="0" smtClean="0"/>
              <a:t>Inflation- rise in general level of prices measured against a baseline of purchasing power</a:t>
            </a:r>
          </a:p>
          <a:p>
            <a:r>
              <a:rPr lang="en-US" dirty="0" smtClean="0"/>
              <a:t>Deflation- decrease in the general price level over a period of time</a:t>
            </a:r>
            <a:endParaRPr lang="en-US" dirty="0"/>
          </a:p>
        </p:txBody>
      </p:sp>
    </p:spTree>
    <p:extLst>
      <p:ext uri="{BB962C8B-B14F-4D97-AF65-F5344CB8AC3E}">
        <p14:creationId xmlns:p14="http://schemas.microsoft.com/office/powerpoint/2010/main" val="1153285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Micro</a:t>
            </a:r>
            <a:endParaRPr lang="en-US" dirty="0"/>
          </a:p>
        </p:txBody>
      </p:sp>
      <p:sp>
        <p:nvSpPr>
          <p:cNvPr id="3" name="Content Placeholder 2"/>
          <p:cNvSpPr>
            <a:spLocks noGrp="1"/>
          </p:cNvSpPr>
          <p:nvPr>
            <p:ph sz="half" idx="1"/>
          </p:nvPr>
        </p:nvSpPr>
        <p:spPr/>
        <p:txBody>
          <a:bodyPr/>
          <a:lstStyle/>
          <a:p>
            <a:r>
              <a:rPr lang="en-US" dirty="0" smtClean="0"/>
              <a:t>Market and Prices</a:t>
            </a:r>
          </a:p>
          <a:p>
            <a:r>
              <a:rPr lang="en-US" dirty="0" smtClean="0"/>
              <a:t>Supply and Demand</a:t>
            </a:r>
          </a:p>
          <a:p>
            <a:r>
              <a:rPr lang="en-US" dirty="0" smtClean="0"/>
              <a:t>Competition and Market Structure</a:t>
            </a:r>
          </a:p>
          <a:p>
            <a:r>
              <a:rPr lang="en-US" dirty="0" smtClean="0"/>
              <a:t>Income Distribution</a:t>
            </a:r>
          </a:p>
          <a:p>
            <a:r>
              <a:rPr lang="en-US" dirty="0" smtClean="0"/>
              <a:t>Business Failures</a:t>
            </a:r>
          </a:p>
          <a:p>
            <a:r>
              <a:rPr lang="en-US" dirty="0" smtClean="0"/>
              <a:t>Role Government</a:t>
            </a:r>
            <a:endParaRPr lang="en-US" dirty="0"/>
          </a:p>
        </p:txBody>
      </p:sp>
      <p:sp>
        <p:nvSpPr>
          <p:cNvPr id="4" name="Content Placeholder 3"/>
          <p:cNvSpPr>
            <a:spLocks noGrp="1"/>
          </p:cNvSpPr>
          <p:nvPr>
            <p:ph sz="half" idx="2"/>
          </p:nvPr>
        </p:nvSpPr>
        <p:spPr/>
        <p:txBody>
          <a:bodyPr/>
          <a:lstStyle/>
          <a:p>
            <a:r>
              <a:rPr lang="en-US" dirty="0" smtClean="0"/>
              <a:t>Supply- different quantities of a resource, good, service that will be offered to consumers at various prices during a given time</a:t>
            </a:r>
          </a:p>
          <a:p>
            <a:r>
              <a:rPr lang="en-US" dirty="0" smtClean="0"/>
              <a:t>Demand- economic want back by purchasing power, expressing different amounts of a product buyers are willing and able to buy at possible prices</a:t>
            </a:r>
            <a:endParaRPr lang="en-US" dirty="0"/>
          </a:p>
        </p:txBody>
      </p:sp>
    </p:spTree>
    <p:extLst>
      <p:ext uri="{BB962C8B-B14F-4D97-AF65-F5344CB8AC3E}">
        <p14:creationId xmlns:p14="http://schemas.microsoft.com/office/powerpoint/2010/main" val="3120887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Positive vs Normative</a:t>
            </a:r>
            <a:endParaRPr lang="en-US" dirty="0"/>
          </a:p>
        </p:txBody>
      </p:sp>
      <p:sp>
        <p:nvSpPr>
          <p:cNvPr id="5" name="Text Placeholder 4"/>
          <p:cNvSpPr>
            <a:spLocks noGrp="1"/>
          </p:cNvSpPr>
          <p:nvPr>
            <p:ph type="body" idx="1"/>
          </p:nvPr>
        </p:nvSpPr>
        <p:spPr/>
        <p:txBody>
          <a:bodyPr/>
          <a:lstStyle/>
          <a:p>
            <a:pPr algn="ctr"/>
            <a:r>
              <a:rPr lang="en-US" dirty="0" smtClean="0"/>
              <a:t>Positive</a:t>
            </a:r>
            <a:endParaRPr lang="en-US" dirty="0"/>
          </a:p>
        </p:txBody>
      </p:sp>
      <p:sp>
        <p:nvSpPr>
          <p:cNvPr id="6" name="Content Placeholder 5"/>
          <p:cNvSpPr>
            <a:spLocks noGrp="1"/>
          </p:cNvSpPr>
          <p:nvPr>
            <p:ph sz="half" idx="2"/>
          </p:nvPr>
        </p:nvSpPr>
        <p:spPr/>
        <p:txBody>
          <a:bodyPr/>
          <a:lstStyle/>
          <a:p>
            <a:r>
              <a:rPr lang="en-US" dirty="0" smtClean="0"/>
              <a:t>Objective statements</a:t>
            </a:r>
          </a:p>
          <a:p>
            <a:r>
              <a:rPr lang="en-US" dirty="0" smtClean="0"/>
              <a:t>Facts</a:t>
            </a:r>
          </a:p>
          <a:p>
            <a:r>
              <a:rPr lang="en-US" dirty="0" smtClean="0"/>
              <a:t>Questions</a:t>
            </a:r>
          </a:p>
          <a:p>
            <a:r>
              <a:rPr lang="en-US" dirty="0" smtClean="0"/>
              <a:t>Actuality</a:t>
            </a:r>
          </a:p>
          <a:p>
            <a:r>
              <a:rPr lang="en-US" dirty="0" smtClean="0"/>
              <a:t>What is, what was, what will probably happen</a:t>
            </a:r>
          </a:p>
          <a:p>
            <a:r>
              <a:rPr lang="en-US" dirty="0" smtClean="0"/>
              <a:t>Cost-benefit analysis</a:t>
            </a:r>
            <a:endParaRPr lang="en-US" dirty="0"/>
          </a:p>
        </p:txBody>
      </p:sp>
      <p:sp>
        <p:nvSpPr>
          <p:cNvPr id="7" name="Text Placeholder 6"/>
          <p:cNvSpPr>
            <a:spLocks noGrp="1"/>
          </p:cNvSpPr>
          <p:nvPr>
            <p:ph type="body" sz="quarter" idx="3"/>
          </p:nvPr>
        </p:nvSpPr>
        <p:spPr/>
        <p:txBody>
          <a:bodyPr/>
          <a:lstStyle/>
          <a:p>
            <a:pPr algn="ctr"/>
            <a:r>
              <a:rPr lang="en-US" dirty="0" smtClean="0"/>
              <a:t>Normative</a:t>
            </a:r>
            <a:endParaRPr lang="en-US" dirty="0"/>
          </a:p>
        </p:txBody>
      </p:sp>
      <p:sp>
        <p:nvSpPr>
          <p:cNvPr id="8" name="Content Placeholder 7"/>
          <p:cNvSpPr>
            <a:spLocks noGrp="1"/>
          </p:cNvSpPr>
          <p:nvPr>
            <p:ph sz="quarter" idx="4"/>
          </p:nvPr>
        </p:nvSpPr>
        <p:spPr/>
        <p:txBody>
          <a:bodyPr/>
          <a:lstStyle/>
          <a:p>
            <a:r>
              <a:rPr lang="en-US" dirty="0" smtClean="0"/>
              <a:t>Subjective</a:t>
            </a:r>
          </a:p>
          <a:p>
            <a:r>
              <a:rPr lang="en-US" dirty="0" smtClean="0"/>
              <a:t>Opinions</a:t>
            </a:r>
          </a:p>
          <a:p>
            <a:r>
              <a:rPr lang="en-US" dirty="0" smtClean="0"/>
              <a:t>What ought to be</a:t>
            </a:r>
          </a:p>
          <a:p>
            <a:r>
              <a:rPr lang="en-US" dirty="0" smtClean="0"/>
              <a:t>Political campaigns</a:t>
            </a:r>
            <a:endParaRPr lang="en-US" dirty="0"/>
          </a:p>
        </p:txBody>
      </p:sp>
    </p:spTree>
    <p:extLst>
      <p:ext uri="{BB962C8B-B14F-4D97-AF65-F5344CB8AC3E}">
        <p14:creationId xmlns:p14="http://schemas.microsoft.com/office/powerpoint/2010/main" val="2889665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Other Terms</a:t>
            </a:r>
            <a:endParaRPr lang="en-US" dirty="0"/>
          </a:p>
        </p:txBody>
      </p:sp>
      <p:sp>
        <p:nvSpPr>
          <p:cNvPr id="8" name="Content Placeholder 7"/>
          <p:cNvSpPr>
            <a:spLocks noGrp="1"/>
          </p:cNvSpPr>
          <p:nvPr>
            <p:ph idx="1"/>
          </p:nvPr>
        </p:nvSpPr>
        <p:spPr/>
        <p:txBody>
          <a:bodyPr/>
          <a:lstStyle/>
          <a:p>
            <a:pPr lvl="0">
              <a:lnSpc>
                <a:spcPct val="100000"/>
              </a:lnSpc>
              <a:spcBef>
                <a:spcPct val="20000"/>
              </a:spcBef>
              <a:buClr>
                <a:srgbClr val="0073AE"/>
              </a:buClr>
              <a:buSzPct val="110000"/>
            </a:pPr>
            <a:r>
              <a:rPr lang="en-US" altLang="en-US" dirty="0">
                <a:solidFill>
                  <a:srgbClr val="000000"/>
                </a:solidFill>
                <a:latin typeface="Tahoma" pitchFamily="34" charset="0"/>
                <a:ea typeface="Tahoma" pitchFamily="34" charset="0"/>
                <a:cs typeface="Tahoma" pitchFamily="34" charset="0"/>
              </a:rPr>
              <a:t>Fallacy of Composition – that which is true in an individual situation is not necessarily true in the aggregate.</a:t>
            </a:r>
          </a:p>
          <a:p>
            <a:endParaRPr lang="en-US" dirty="0"/>
          </a:p>
        </p:txBody>
      </p:sp>
    </p:spTree>
    <p:extLst>
      <p:ext uri="{BB962C8B-B14F-4D97-AF65-F5344CB8AC3E}">
        <p14:creationId xmlns:p14="http://schemas.microsoft.com/office/powerpoint/2010/main" val="2320606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Monetary Policy</a:t>
            </a:r>
            <a:endParaRPr lang="en-US" dirty="0"/>
          </a:p>
        </p:txBody>
      </p:sp>
      <p:sp>
        <p:nvSpPr>
          <p:cNvPr id="3" name="Content Placeholder 2"/>
          <p:cNvSpPr>
            <a:spLocks noGrp="1"/>
          </p:cNvSpPr>
          <p:nvPr>
            <p:ph idx="1"/>
          </p:nvPr>
        </p:nvSpPr>
        <p:spPr/>
        <p:txBody>
          <a:bodyPr/>
          <a:lstStyle/>
          <a:p>
            <a:pPr marL="342900" lvl="0" indent="-342900">
              <a:lnSpc>
                <a:spcPct val="100000"/>
              </a:lnSpc>
              <a:spcBef>
                <a:spcPct val="20000"/>
              </a:spcBef>
              <a:buClr>
                <a:srgbClr val="0073AE"/>
              </a:buClr>
              <a:buSzPct val="110000"/>
              <a:buFont typeface="Wingdings" pitchFamily="2" charset="2"/>
              <a:buChar char="§"/>
            </a:pPr>
            <a:r>
              <a:rPr lang="en-US" sz="3200" dirty="0">
                <a:solidFill>
                  <a:srgbClr val="000000"/>
                </a:solidFill>
                <a:latin typeface="Tahoma" pitchFamily="34" charset="0"/>
                <a:ea typeface="Tahoma" pitchFamily="34" charset="0"/>
                <a:cs typeface="Tahoma" pitchFamily="34" charset="0"/>
              </a:rPr>
              <a:t>Monetary policy is a tool used by the central bank to manage money supply in the economy in order to achieve a desirable growth of the economy.  The central bank controls the money supply be increasing and decreasing the cost of money otherwise known as the interest rate.</a:t>
            </a:r>
          </a:p>
          <a:p>
            <a:endParaRPr lang="en-US" dirty="0"/>
          </a:p>
        </p:txBody>
      </p:sp>
    </p:spTree>
    <p:extLst>
      <p:ext uri="{BB962C8B-B14F-4D97-AF65-F5344CB8AC3E}">
        <p14:creationId xmlns:p14="http://schemas.microsoft.com/office/powerpoint/2010/main" val="2708201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Forms of Monetary Policy</a:t>
            </a:r>
            <a:endParaRPr lang="en-US" dirty="0"/>
          </a:p>
        </p:txBody>
      </p:sp>
      <p:sp>
        <p:nvSpPr>
          <p:cNvPr id="4" name="Text Placeholder 3"/>
          <p:cNvSpPr>
            <a:spLocks noGrp="1"/>
          </p:cNvSpPr>
          <p:nvPr>
            <p:ph type="body" idx="1"/>
          </p:nvPr>
        </p:nvSpPr>
        <p:spPr/>
        <p:txBody>
          <a:bodyPr/>
          <a:lstStyle/>
          <a:p>
            <a:pPr algn="ctr"/>
            <a:r>
              <a:rPr lang="en-US" sz="3200" b="0" dirty="0">
                <a:solidFill>
                  <a:srgbClr val="000000"/>
                </a:solidFill>
                <a:latin typeface="Tahoma" pitchFamily="34" charset="0"/>
                <a:ea typeface="Tahoma" pitchFamily="34" charset="0"/>
                <a:cs typeface="Tahoma" pitchFamily="34" charset="0"/>
              </a:rPr>
              <a:t>Expansionary</a:t>
            </a:r>
            <a:endParaRPr lang="en-US" dirty="0"/>
          </a:p>
        </p:txBody>
      </p:sp>
      <p:sp>
        <p:nvSpPr>
          <p:cNvPr id="5" name="Content Placeholder 4"/>
          <p:cNvSpPr>
            <a:spLocks noGrp="1"/>
          </p:cNvSpPr>
          <p:nvPr>
            <p:ph sz="half" idx="2"/>
          </p:nvPr>
        </p:nvSpPr>
        <p:spPr/>
        <p:txBody>
          <a:bodyPr>
            <a:normAutofit lnSpcReduction="10000"/>
          </a:bodyPr>
          <a:lstStyle/>
          <a:p>
            <a:pPr marL="342900" lvl="0" indent="-342900">
              <a:lnSpc>
                <a:spcPct val="100000"/>
              </a:lnSpc>
              <a:spcBef>
                <a:spcPct val="20000"/>
              </a:spcBef>
              <a:buClr>
                <a:srgbClr val="0073AE"/>
              </a:buClr>
              <a:buSzPct val="110000"/>
              <a:buFont typeface="Wingdings" pitchFamily="2" charset="2"/>
              <a:buChar char="§"/>
            </a:pPr>
            <a:r>
              <a:rPr lang="en-US" sz="3200" dirty="0" smtClean="0">
                <a:solidFill>
                  <a:srgbClr val="000000"/>
                </a:solidFill>
                <a:latin typeface="Tahoma" pitchFamily="34" charset="0"/>
                <a:ea typeface="Tahoma" pitchFamily="34" charset="0"/>
                <a:cs typeface="Tahoma" pitchFamily="34" charset="0"/>
              </a:rPr>
              <a:t>Policy </a:t>
            </a:r>
            <a:r>
              <a:rPr lang="en-US" sz="3200" dirty="0">
                <a:solidFill>
                  <a:srgbClr val="000000"/>
                </a:solidFill>
                <a:latin typeface="Tahoma" pitchFamily="34" charset="0"/>
                <a:ea typeface="Tahoma" pitchFamily="34" charset="0"/>
                <a:cs typeface="Tahoma" pitchFamily="34" charset="0"/>
              </a:rPr>
              <a:t>makers increase the money supply in the system by lowering interest rates.  This is done mainly to boost economic growth and decrease the level of unemployment</a:t>
            </a:r>
            <a:r>
              <a:rPr lang="en-US" sz="3200" dirty="0" smtClean="0">
                <a:solidFill>
                  <a:srgbClr val="000000"/>
                </a:solidFill>
                <a:latin typeface="Tahoma" pitchFamily="34" charset="0"/>
                <a:ea typeface="Tahoma" pitchFamily="34" charset="0"/>
                <a:cs typeface="Tahoma" pitchFamily="34" charset="0"/>
              </a:rPr>
              <a:t>.</a:t>
            </a:r>
            <a:endParaRPr lang="en-US" sz="3200" dirty="0">
              <a:solidFill>
                <a:srgbClr val="000000"/>
              </a:solidFill>
              <a:latin typeface="Tahoma" pitchFamily="34" charset="0"/>
              <a:ea typeface="Tahoma" pitchFamily="34" charset="0"/>
              <a:cs typeface="Tahoma" pitchFamily="34" charset="0"/>
            </a:endParaRPr>
          </a:p>
        </p:txBody>
      </p:sp>
      <p:sp>
        <p:nvSpPr>
          <p:cNvPr id="6" name="Text Placeholder 5"/>
          <p:cNvSpPr>
            <a:spLocks noGrp="1"/>
          </p:cNvSpPr>
          <p:nvPr>
            <p:ph type="body" sz="quarter" idx="3"/>
          </p:nvPr>
        </p:nvSpPr>
        <p:spPr/>
        <p:txBody>
          <a:bodyPr/>
          <a:lstStyle/>
          <a:p>
            <a:pPr algn="ctr"/>
            <a:r>
              <a:rPr lang="en-US" sz="3200" b="0" dirty="0">
                <a:solidFill>
                  <a:srgbClr val="000000"/>
                </a:solidFill>
                <a:latin typeface="Tahoma" pitchFamily="34" charset="0"/>
                <a:ea typeface="Tahoma" pitchFamily="34" charset="0"/>
                <a:cs typeface="Tahoma" pitchFamily="34" charset="0"/>
              </a:rPr>
              <a:t>Contractionary</a:t>
            </a:r>
            <a:endParaRPr lang="en-US" dirty="0"/>
          </a:p>
        </p:txBody>
      </p:sp>
      <p:sp>
        <p:nvSpPr>
          <p:cNvPr id="7" name="Content Placeholder 6"/>
          <p:cNvSpPr>
            <a:spLocks noGrp="1"/>
          </p:cNvSpPr>
          <p:nvPr>
            <p:ph sz="quarter" idx="4"/>
          </p:nvPr>
        </p:nvSpPr>
        <p:spPr>
          <a:xfrm>
            <a:off x="6172200" y="2505075"/>
            <a:ext cx="5183188" cy="3930894"/>
          </a:xfrm>
        </p:spPr>
        <p:txBody>
          <a:bodyPr>
            <a:normAutofit fontScale="92500" lnSpcReduction="20000"/>
          </a:bodyPr>
          <a:lstStyle/>
          <a:p>
            <a:pPr marL="342900" lvl="0" indent="-342900">
              <a:lnSpc>
                <a:spcPct val="100000"/>
              </a:lnSpc>
              <a:spcBef>
                <a:spcPct val="20000"/>
              </a:spcBef>
              <a:buClr>
                <a:srgbClr val="0073AE"/>
              </a:buClr>
              <a:buSzPct val="110000"/>
              <a:buFont typeface="Wingdings" pitchFamily="2" charset="2"/>
              <a:buChar char="§"/>
            </a:pPr>
            <a:r>
              <a:rPr lang="en-US" sz="3500" dirty="0">
                <a:solidFill>
                  <a:srgbClr val="000000"/>
                </a:solidFill>
                <a:latin typeface="Browallia New" panose="020B0604020202020204" pitchFamily="34" charset="-34"/>
                <a:ea typeface="Tahoma" pitchFamily="34" charset="0"/>
                <a:cs typeface="Browallia New" panose="020B0604020202020204" pitchFamily="34" charset="-34"/>
              </a:rPr>
              <a:t>T</a:t>
            </a:r>
            <a:r>
              <a:rPr lang="en-US" sz="3500" dirty="0" smtClean="0">
                <a:solidFill>
                  <a:srgbClr val="000000"/>
                </a:solidFill>
                <a:latin typeface="Browallia New" panose="020B0604020202020204" pitchFamily="34" charset="-34"/>
                <a:ea typeface="Tahoma" pitchFamily="34" charset="0"/>
                <a:cs typeface="Browallia New" panose="020B0604020202020204" pitchFamily="34" charset="-34"/>
              </a:rPr>
              <a:t>he </a:t>
            </a:r>
            <a:r>
              <a:rPr lang="en-US" sz="3500" dirty="0">
                <a:solidFill>
                  <a:srgbClr val="000000"/>
                </a:solidFill>
                <a:latin typeface="Browallia New" panose="020B0604020202020204" pitchFamily="34" charset="-34"/>
                <a:ea typeface="Tahoma" pitchFamily="34" charset="0"/>
                <a:cs typeface="Browallia New" panose="020B0604020202020204" pitchFamily="34" charset="-34"/>
              </a:rPr>
              <a:t>cost of money is made higher by increasing the rate of interest, which in turn helps in reducing the money supply in the system and combat inflation.  Thus, while expansionary policy is followed to boost economic growth, contractionary policy is adopted to deal with an overheated economy.</a:t>
            </a:r>
          </a:p>
          <a:p>
            <a:endParaRPr lang="en-US" dirty="0"/>
          </a:p>
        </p:txBody>
      </p:sp>
    </p:spTree>
    <p:extLst>
      <p:ext uri="{BB962C8B-B14F-4D97-AF65-F5344CB8AC3E}">
        <p14:creationId xmlns:p14="http://schemas.microsoft.com/office/powerpoint/2010/main" val="3578554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Objectives</a:t>
            </a:r>
            <a:endParaRPr lang="en-US" dirty="0"/>
          </a:p>
        </p:txBody>
      </p:sp>
      <p:sp>
        <p:nvSpPr>
          <p:cNvPr id="8" name="Content Placeholder 7"/>
          <p:cNvSpPr>
            <a:spLocks noGrp="1"/>
          </p:cNvSpPr>
          <p:nvPr>
            <p:ph idx="1"/>
          </p:nvPr>
        </p:nvSpPr>
        <p:spPr/>
        <p:txBody>
          <a:bodyPr/>
          <a:lstStyle/>
          <a:p>
            <a:pPr marL="342900" lvl="0" indent="-342900">
              <a:lnSpc>
                <a:spcPct val="100000"/>
              </a:lnSpc>
              <a:spcBef>
                <a:spcPct val="20000"/>
              </a:spcBef>
              <a:buClr>
                <a:srgbClr val="0073AE"/>
              </a:buClr>
              <a:buSzPct val="110000"/>
              <a:buFont typeface="Wingdings" pitchFamily="2" charset="2"/>
              <a:buChar char="§"/>
            </a:pPr>
            <a:r>
              <a:rPr lang="en-US" dirty="0">
                <a:solidFill>
                  <a:srgbClr val="000000"/>
                </a:solidFill>
                <a:latin typeface="Tahoma" pitchFamily="34" charset="0"/>
                <a:ea typeface="Tahoma" pitchFamily="34" charset="0"/>
                <a:cs typeface="Tahoma" pitchFamily="34" charset="0"/>
              </a:rPr>
              <a:t>Economic Growth – Increase in capital formation</a:t>
            </a:r>
          </a:p>
          <a:p>
            <a:pPr marL="342900" lvl="0" indent="-342900">
              <a:lnSpc>
                <a:spcPct val="100000"/>
              </a:lnSpc>
              <a:spcBef>
                <a:spcPct val="20000"/>
              </a:spcBef>
              <a:buClr>
                <a:srgbClr val="0073AE"/>
              </a:buClr>
              <a:buSzPct val="110000"/>
              <a:buFont typeface="Wingdings" pitchFamily="2" charset="2"/>
              <a:buChar char="§"/>
            </a:pPr>
            <a:r>
              <a:rPr lang="en-US" dirty="0">
                <a:solidFill>
                  <a:srgbClr val="000000"/>
                </a:solidFill>
                <a:latin typeface="Tahoma" pitchFamily="34" charset="0"/>
                <a:ea typeface="Tahoma" pitchFamily="34" charset="0"/>
                <a:cs typeface="Tahoma" pitchFamily="34" charset="0"/>
              </a:rPr>
              <a:t>Exchange Stability – Stability of balance of payments</a:t>
            </a:r>
          </a:p>
          <a:p>
            <a:pPr marL="342900" lvl="0" indent="-342900">
              <a:lnSpc>
                <a:spcPct val="100000"/>
              </a:lnSpc>
              <a:spcBef>
                <a:spcPct val="20000"/>
              </a:spcBef>
              <a:buClr>
                <a:srgbClr val="0073AE"/>
              </a:buClr>
              <a:buSzPct val="110000"/>
              <a:buFont typeface="Wingdings" pitchFamily="2" charset="2"/>
              <a:buChar char="§"/>
            </a:pPr>
            <a:r>
              <a:rPr lang="en-US" dirty="0">
                <a:solidFill>
                  <a:srgbClr val="000000"/>
                </a:solidFill>
                <a:latin typeface="Tahoma" pitchFamily="34" charset="0"/>
                <a:ea typeface="Tahoma" pitchFamily="34" charset="0"/>
                <a:cs typeface="Tahoma" pitchFamily="34" charset="0"/>
              </a:rPr>
              <a:t>Full Employment – Increase production</a:t>
            </a:r>
          </a:p>
          <a:p>
            <a:pPr marL="342900" lvl="0" indent="-342900">
              <a:lnSpc>
                <a:spcPct val="100000"/>
              </a:lnSpc>
              <a:spcBef>
                <a:spcPct val="20000"/>
              </a:spcBef>
              <a:buClr>
                <a:srgbClr val="0073AE"/>
              </a:buClr>
              <a:buSzPct val="110000"/>
              <a:buFont typeface="Wingdings" pitchFamily="2" charset="2"/>
              <a:buChar char="§"/>
            </a:pPr>
            <a:r>
              <a:rPr lang="en-US" dirty="0">
                <a:solidFill>
                  <a:srgbClr val="000000"/>
                </a:solidFill>
                <a:latin typeface="Tahoma" pitchFamily="34" charset="0"/>
                <a:ea typeface="Tahoma" pitchFamily="34" charset="0"/>
                <a:cs typeface="Tahoma" pitchFamily="34" charset="0"/>
              </a:rPr>
              <a:t>Price Stability – to eradicate inflation or deflation</a:t>
            </a:r>
          </a:p>
          <a:p>
            <a:pPr marL="342900" lvl="0" indent="-342900">
              <a:lnSpc>
                <a:spcPct val="100000"/>
              </a:lnSpc>
              <a:spcBef>
                <a:spcPct val="20000"/>
              </a:spcBef>
              <a:buClr>
                <a:srgbClr val="0073AE"/>
              </a:buClr>
              <a:buSzPct val="110000"/>
              <a:buFont typeface="Wingdings" pitchFamily="2" charset="2"/>
              <a:buChar char="§"/>
            </a:pPr>
            <a:r>
              <a:rPr lang="en-US" dirty="0">
                <a:solidFill>
                  <a:srgbClr val="000000"/>
                </a:solidFill>
                <a:latin typeface="Tahoma" pitchFamily="34" charset="0"/>
                <a:ea typeface="Tahoma" pitchFamily="34" charset="0"/>
                <a:cs typeface="Tahoma" pitchFamily="34" charset="0"/>
              </a:rPr>
              <a:t>Credit Control – increase and decrease interest rates</a:t>
            </a:r>
          </a:p>
          <a:p>
            <a:pPr marL="342900" lvl="0" indent="-342900">
              <a:lnSpc>
                <a:spcPct val="100000"/>
              </a:lnSpc>
              <a:spcBef>
                <a:spcPct val="20000"/>
              </a:spcBef>
              <a:buClr>
                <a:srgbClr val="0073AE"/>
              </a:buClr>
              <a:buSzPct val="110000"/>
              <a:buFont typeface="Wingdings" pitchFamily="2" charset="2"/>
              <a:buChar char="§"/>
            </a:pPr>
            <a:r>
              <a:rPr lang="en-US" dirty="0">
                <a:solidFill>
                  <a:srgbClr val="000000"/>
                </a:solidFill>
                <a:latin typeface="Tahoma" pitchFamily="34" charset="0"/>
                <a:ea typeface="Tahoma" pitchFamily="34" charset="0"/>
                <a:cs typeface="Tahoma" pitchFamily="34" charset="0"/>
              </a:rPr>
              <a:t>Reduction in economic inequalities – distribution of income and </a:t>
            </a:r>
            <a:r>
              <a:rPr lang="en-US" dirty="0" smtClean="0">
                <a:solidFill>
                  <a:srgbClr val="000000"/>
                </a:solidFill>
                <a:latin typeface="Tahoma" pitchFamily="34" charset="0"/>
                <a:ea typeface="Tahoma" pitchFamily="34" charset="0"/>
                <a:cs typeface="Tahoma" pitchFamily="34" charset="0"/>
              </a:rPr>
              <a:t>wealth</a:t>
            </a:r>
            <a:endParaRPr lang="en-US"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20764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rgbClr val="000000"/>
                </a:solidFill>
                <a:latin typeface="Tahoma" pitchFamily="34" charset="0"/>
                <a:ea typeface="Tahoma" pitchFamily="34" charset="0"/>
                <a:cs typeface="Tahoma" pitchFamily="34" charset="0"/>
              </a:rPr>
              <a:t>Instruments of Monetary Policy</a:t>
            </a:r>
            <a:endParaRPr lang="en-US" dirty="0"/>
          </a:p>
        </p:txBody>
      </p:sp>
      <p:sp>
        <p:nvSpPr>
          <p:cNvPr id="3" name="Content Placeholder 2"/>
          <p:cNvSpPr>
            <a:spLocks noGrp="1"/>
          </p:cNvSpPr>
          <p:nvPr>
            <p:ph idx="1"/>
          </p:nvPr>
        </p:nvSpPr>
        <p:spPr/>
        <p:txBody>
          <a:bodyPr>
            <a:normAutofit lnSpcReduction="10000"/>
          </a:bodyPr>
          <a:lstStyle/>
          <a:p>
            <a:pPr marL="342900" lvl="0" indent="-342900">
              <a:lnSpc>
                <a:spcPct val="100000"/>
              </a:lnSpc>
              <a:spcBef>
                <a:spcPct val="20000"/>
              </a:spcBef>
              <a:buClr>
                <a:srgbClr val="0073AE"/>
              </a:buClr>
              <a:buSzPct val="110000"/>
              <a:buFont typeface="Wingdings" pitchFamily="2" charset="2"/>
              <a:buChar char="§"/>
            </a:pPr>
            <a:r>
              <a:rPr lang="en-US" sz="3200" dirty="0">
                <a:solidFill>
                  <a:srgbClr val="000000"/>
                </a:solidFill>
                <a:latin typeface="Tahoma" pitchFamily="34" charset="0"/>
                <a:ea typeface="Tahoma" pitchFamily="34" charset="0"/>
                <a:cs typeface="Tahoma" pitchFamily="34" charset="0"/>
              </a:rPr>
              <a:t>Supply of Money</a:t>
            </a:r>
          </a:p>
          <a:p>
            <a:pPr marL="342900" lvl="0" indent="-342900">
              <a:lnSpc>
                <a:spcPct val="100000"/>
              </a:lnSpc>
              <a:spcBef>
                <a:spcPct val="20000"/>
              </a:spcBef>
              <a:buClr>
                <a:srgbClr val="0073AE"/>
              </a:buClr>
              <a:buSzPct val="110000"/>
              <a:buFont typeface="Wingdings" pitchFamily="2" charset="2"/>
              <a:buChar char="§"/>
            </a:pPr>
            <a:r>
              <a:rPr lang="en-US" sz="3200" dirty="0">
                <a:solidFill>
                  <a:srgbClr val="000000"/>
                </a:solidFill>
                <a:latin typeface="Tahoma" pitchFamily="34" charset="0"/>
                <a:ea typeface="Tahoma" pitchFamily="34" charset="0"/>
                <a:cs typeface="Tahoma" pitchFamily="34" charset="0"/>
              </a:rPr>
              <a:t>Cost of Money</a:t>
            </a:r>
          </a:p>
          <a:p>
            <a:pPr marL="342900" lvl="0" indent="-342900">
              <a:lnSpc>
                <a:spcPct val="100000"/>
              </a:lnSpc>
              <a:spcBef>
                <a:spcPct val="20000"/>
              </a:spcBef>
              <a:buClr>
                <a:srgbClr val="0073AE"/>
              </a:buClr>
              <a:buSzPct val="110000"/>
              <a:buFont typeface="Wingdings" pitchFamily="2" charset="2"/>
              <a:buChar char="§"/>
            </a:pPr>
            <a:r>
              <a:rPr lang="en-US" sz="3200" dirty="0">
                <a:solidFill>
                  <a:srgbClr val="000000"/>
                </a:solidFill>
                <a:latin typeface="Tahoma" pitchFamily="34" charset="0"/>
                <a:ea typeface="Tahoma" pitchFamily="34" charset="0"/>
                <a:cs typeface="Tahoma" pitchFamily="34" charset="0"/>
              </a:rPr>
              <a:t>Availability of Money</a:t>
            </a:r>
          </a:p>
          <a:p>
            <a:pPr marL="742950" lvl="1" indent="-285750">
              <a:lnSpc>
                <a:spcPct val="100000"/>
              </a:lnSpc>
              <a:spcBef>
                <a:spcPct val="20000"/>
              </a:spcBef>
              <a:buClr>
                <a:srgbClr val="0073AE"/>
              </a:buClr>
              <a:buSzPct val="110000"/>
            </a:pPr>
            <a:r>
              <a:rPr lang="en-US" sz="3200" dirty="0">
                <a:solidFill>
                  <a:srgbClr val="000000"/>
                </a:solidFill>
                <a:latin typeface="Tahoma" pitchFamily="34" charset="0"/>
                <a:ea typeface="Tahoma" pitchFamily="34" charset="0"/>
                <a:cs typeface="Tahoma" pitchFamily="34" charset="0"/>
              </a:rPr>
              <a:t>Rates of Interest</a:t>
            </a:r>
          </a:p>
          <a:p>
            <a:pPr marL="742950" lvl="1" indent="-285750">
              <a:lnSpc>
                <a:spcPct val="100000"/>
              </a:lnSpc>
              <a:spcBef>
                <a:spcPct val="20000"/>
              </a:spcBef>
              <a:buClr>
                <a:srgbClr val="0073AE"/>
              </a:buClr>
              <a:buSzPct val="110000"/>
            </a:pPr>
            <a:r>
              <a:rPr lang="en-US" sz="3200" dirty="0">
                <a:solidFill>
                  <a:srgbClr val="000000"/>
                </a:solidFill>
                <a:latin typeface="Tahoma" pitchFamily="34" charset="0"/>
                <a:ea typeface="Tahoma" pitchFamily="34" charset="0"/>
                <a:cs typeface="Tahoma" pitchFamily="34" charset="0"/>
              </a:rPr>
              <a:t>Cash Reserve Requirements</a:t>
            </a:r>
          </a:p>
          <a:p>
            <a:pPr marL="742950" lvl="1" indent="-285750">
              <a:lnSpc>
                <a:spcPct val="100000"/>
              </a:lnSpc>
              <a:spcBef>
                <a:spcPct val="20000"/>
              </a:spcBef>
              <a:buClr>
                <a:srgbClr val="0073AE"/>
              </a:buClr>
              <a:buSzPct val="110000"/>
            </a:pPr>
            <a:r>
              <a:rPr lang="en-US" sz="3200" dirty="0">
                <a:solidFill>
                  <a:srgbClr val="000000"/>
                </a:solidFill>
                <a:latin typeface="Tahoma" pitchFamily="34" charset="0"/>
                <a:ea typeface="Tahoma" pitchFamily="34" charset="0"/>
                <a:cs typeface="Tahoma" pitchFamily="34" charset="0"/>
              </a:rPr>
              <a:t>Open Market Operations</a:t>
            </a:r>
          </a:p>
          <a:p>
            <a:pPr marL="742950" lvl="1" indent="-285750">
              <a:lnSpc>
                <a:spcPct val="100000"/>
              </a:lnSpc>
              <a:spcBef>
                <a:spcPct val="20000"/>
              </a:spcBef>
              <a:buClr>
                <a:srgbClr val="0073AE"/>
              </a:buClr>
              <a:buSzPct val="110000"/>
            </a:pPr>
            <a:r>
              <a:rPr lang="en-US" sz="3200" dirty="0">
                <a:solidFill>
                  <a:srgbClr val="000000"/>
                </a:solidFill>
                <a:latin typeface="Tahoma" pitchFamily="34" charset="0"/>
                <a:ea typeface="Tahoma" pitchFamily="34" charset="0"/>
                <a:cs typeface="Tahoma" pitchFamily="34" charset="0"/>
              </a:rPr>
              <a:t>Margin Requirements for Loans</a:t>
            </a:r>
          </a:p>
          <a:p>
            <a:pPr marL="742950" lvl="1" indent="-285750">
              <a:lnSpc>
                <a:spcPct val="100000"/>
              </a:lnSpc>
              <a:spcBef>
                <a:spcPct val="20000"/>
              </a:spcBef>
              <a:buClr>
                <a:srgbClr val="0073AE"/>
              </a:buClr>
              <a:buSzPct val="110000"/>
            </a:pPr>
            <a:r>
              <a:rPr lang="en-US" sz="3200" dirty="0">
                <a:solidFill>
                  <a:srgbClr val="000000"/>
                </a:solidFill>
                <a:latin typeface="Tahoma" pitchFamily="34" charset="0"/>
                <a:ea typeface="Tahoma" pitchFamily="34" charset="0"/>
                <a:cs typeface="Tahoma" pitchFamily="34" charset="0"/>
              </a:rPr>
              <a:t>Rationing</a:t>
            </a:r>
            <a:endParaRPr lang="en-US" dirty="0"/>
          </a:p>
        </p:txBody>
      </p:sp>
    </p:spTree>
    <p:extLst>
      <p:ext uri="{BB962C8B-B14F-4D97-AF65-F5344CB8AC3E}">
        <p14:creationId xmlns:p14="http://schemas.microsoft.com/office/powerpoint/2010/main" val="2654402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rgbClr val="000000"/>
                </a:solidFill>
                <a:latin typeface="Tahoma" pitchFamily="34" charset="0"/>
                <a:ea typeface="Tahoma" pitchFamily="34" charset="0"/>
                <a:cs typeface="Tahoma" pitchFamily="34" charset="0"/>
              </a:rPr>
              <a:t>Fiscal Policy</a:t>
            </a:r>
            <a:endParaRPr lang="en-US" dirty="0"/>
          </a:p>
        </p:txBody>
      </p:sp>
      <p:sp>
        <p:nvSpPr>
          <p:cNvPr id="3" name="Content Placeholder 2"/>
          <p:cNvSpPr>
            <a:spLocks noGrp="1"/>
          </p:cNvSpPr>
          <p:nvPr>
            <p:ph idx="1"/>
          </p:nvPr>
        </p:nvSpPr>
        <p:spPr/>
        <p:txBody>
          <a:bodyPr/>
          <a:lstStyle/>
          <a:p>
            <a:r>
              <a:rPr lang="en-US" sz="3600" dirty="0" smtClean="0">
                <a:solidFill>
                  <a:srgbClr val="000000"/>
                </a:solidFill>
                <a:latin typeface="Tahoma" pitchFamily="34" charset="0"/>
                <a:ea typeface="Tahoma" pitchFamily="34" charset="0"/>
                <a:cs typeface="Tahoma" pitchFamily="34" charset="0"/>
              </a:rPr>
              <a:t>Used </a:t>
            </a:r>
            <a:r>
              <a:rPr lang="en-US" sz="3600" dirty="0">
                <a:solidFill>
                  <a:srgbClr val="000000"/>
                </a:solidFill>
                <a:latin typeface="Tahoma" pitchFamily="34" charset="0"/>
                <a:ea typeface="Tahoma" pitchFamily="34" charset="0"/>
                <a:cs typeface="Tahoma" pitchFamily="34" charset="0"/>
              </a:rPr>
              <a:t>by the governments to influence the level of aggregate demand in the economy.  Fiscal policy is used to achieve economic objectives of price stability, full employment and economic growth.</a:t>
            </a:r>
            <a:endParaRPr lang="en-US" dirty="0"/>
          </a:p>
        </p:txBody>
      </p:sp>
    </p:spTree>
    <p:extLst>
      <p:ext uri="{BB962C8B-B14F-4D97-AF65-F5344CB8AC3E}">
        <p14:creationId xmlns:p14="http://schemas.microsoft.com/office/powerpoint/2010/main" val="3425864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Factors of Production</a:t>
            </a:r>
            <a:endParaRPr lang="en-US" dirty="0"/>
          </a:p>
        </p:txBody>
      </p:sp>
      <p:sp>
        <p:nvSpPr>
          <p:cNvPr id="3" name="Content Placeholder 2"/>
          <p:cNvSpPr>
            <a:spLocks noGrp="1"/>
          </p:cNvSpPr>
          <p:nvPr>
            <p:ph idx="1"/>
          </p:nvPr>
        </p:nvSpPr>
        <p:spPr/>
        <p:txBody>
          <a:bodyPr>
            <a:normAutofit lnSpcReduction="10000"/>
          </a:bodyPr>
          <a:lstStyle/>
          <a:p>
            <a:r>
              <a:rPr lang="en-US" dirty="0" smtClean="0"/>
              <a:t>Used to produce good and services</a:t>
            </a:r>
          </a:p>
          <a:p>
            <a:pPr marL="0" indent="0">
              <a:buNone/>
            </a:pPr>
            <a:endParaRPr lang="en-US" dirty="0" smtClean="0"/>
          </a:p>
          <a:p>
            <a:r>
              <a:rPr lang="en-US" dirty="0" smtClean="0"/>
              <a:t>Natural Resources</a:t>
            </a:r>
          </a:p>
          <a:p>
            <a:endParaRPr lang="en-US" dirty="0" smtClean="0"/>
          </a:p>
          <a:p>
            <a:r>
              <a:rPr lang="en-US" dirty="0" smtClean="0"/>
              <a:t>Human Resources</a:t>
            </a:r>
          </a:p>
          <a:p>
            <a:endParaRPr lang="en-US" dirty="0" smtClean="0"/>
          </a:p>
          <a:p>
            <a:r>
              <a:rPr lang="en-US" dirty="0" smtClean="0"/>
              <a:t>Manufactured Resources</a:t>
            </a:r>
          </a:p>
          <a:p>
            <a:endParaRPr lang="en-US" dirty="0" smtClean="0"/>
          </a:p>
          <a:p>
            <a:r>
              <a:rPr lang="en-US" dirty="0" smtClean="0"/>
              <a:t>Entrepreneurship</a:t>
            </a:r>
          </a:p>
        </p:txBody>
      </p:sp>
    </p:spTree>
    <p:extLst>
      <p:ext uri="{BB962C8B-B14F-4D97-AF65-F5344CB8AC3E}">
        <p14:creationId xmlns:p14="http://schemas.microsoft.com/office/powerpoint/2010/main" val="101655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Objectives of Fiscal Policy</a:t>
            </a:r>
            <a:endParaRPr lang="en-US" dirty="0"/>
          </a:p>
        </p:txBody>
      </p:sp>
      <p:sp>
        <p:nvSpPr>
          <p:cNvPr id="3" name="Content Placeholder 2"/>
          <p:cNvSpPr>
            <a:spLocks noGrp="1"/>
          </p:cNvSpPr>
          <p:nvPr>
            <p:ph idx="1"/>
          </p:nvPr>
        </p:nvSpPr>
        <p:spPr/>
        <p:txBody>
          <a:bodyPr/>
          <a:lstStyle/>
          <a:p>
            <a:pPr marL="342900" lvl="0" indent="-342900">
              <a:lnSpc>
                <a:spcPct val="100000"/>
              </a:lnSpc>
              <a:spcBef>
                <a:spcPct val="20000"/>
              </a:spcBef>
              <a:buClr>
                <a:srgbClr val="0073AE"/>
              </a:buClr>
              <a:buSzPct val="110000"/>
              <a:buFont typeface="Wingdings" pitchFamily="2" charset="2"/>
              <a:buChar char="§"/>
            </a:pPr>
            <a:r>
              <a:rPr lang="en-US" sz="3200" dirty="0">
                <a:solidFill>
                  <a:srgbClr val="000000"/>
                </a:solidFill>
                <a:latin typeface="Tahoma" pitchFamily="34" charset="0"/>
                <a:ea typeface="Tahoma" pitchFamily="34" charset="0"/>
                <a:cs typeface="Tahoma" pitchFamily="34" charset="0"/>
              </a:rPr>
              <a:t>Reduce Unemployment – increases government expenditures and/or reducing taxes</a:t>
            </a:r>
          </a:p>
          <a:p>
            <a:pPr marL="342900" lvl="0" indent="-342900">
              <a:lnSpc>
                <a:spcPct val="100000"/>
              </a:lnSpc>
              <a:spcBef>
                <a:spcPct val="20000"/>
              </a:spcBef>
              <a:buClr>
                <a:srgbClr val="0073AE"/>
              </a:buClr>
              <a:buSzPct val="110000"/>
              <a:buFont typeface="Wingdings" pitchFamily="2" charset="2"/>
              <a:buChar char="§"/>
            </a:pPr>
            <a:r>
              <a:rPr lang="en-US" sz="3200" dirty="0">
                <a:solidFill>
                  <a:srgbClr val="000000"/>
                </a:solidFill>
                <a:latin typeface="Tahoma" pitchFamily="34" charset="0"/>
                <a:ea typeface="Tahoma" pitchFamily="34" charset="0"/>
                <a:cs typeface="Tahoma" pitchFamily="34" charset="0"/>
              </a:rPr>
              <a:t>Increase Growth Rate of Gross Domestic Product (GDP) increase the rate of capital formation.</a:t>
            </a:r>
          </a:p>
          <a:p>
            <a:pPr marL="342900" lvl="0" indent="-342900">
              <a:lnSpc>
                <a:spcPct val="100000"/>
              </a:lnSpc>
              <a:spcBef>
                <a:spcPct val="20000"/>
              </a:spcBef>
              <a:buClr>
                <a:srgbClr val="0073AE"/>
              </a:buClr>
              <a:buSzPct val="110000"/>
              <a:buFont typeface="Wingdings" pitchFamily="2" charset="2"/>
              <a:buChar char="§"/>
            </a:pPr>
            <a:r>
              <a:rPr lang="en-US" sz="3200" dirty="0">
                <a:solidFill>
                  <a:srgbClr val="000000"/>
                </a:solidFill>
                <a:latin typeface="Tahoma" pitchFamily="34" charset="0"/>
                <a:ea typeface="Tahoma" pitchFamily="34" charset="0"/>
                <a:cs typeface="Tahoma" pitchFamily="34" charset="0"/>
              </a:rPr>
              <a:t>Reduce Economic Inequality -</a:t>
            </a:r>
            <a:endParaRPr lang="en-US" dirty="0"/>
          </a:p>
        </p:txBody>
      </p:sp>
    </p:spTree>
    <p:extLst>
      <p:ext uri="{BB962C8B-B14F-4D97-AF65-F5344CB8AC3E}">
        <p14:creationId xmlns:p14="http://schemas.microsoft.com/office/powerpoint/2010/main" val="2804765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Instruments of Fiscal Policy</a:t>
            </a:r>
            <a:endParaRPr lang="en-US" dirty="0"/>
          </a:p>
        </p:txBody>
      </p:sp>
      <p:sp>
        <p:nvSpPr>
          <p:cNvPr id="3" name="Content Placeholder 2"/>
          <p:cNvSpPr>
            <a:spLocks noGrp="1"/>
          </p:cNvSpPr>
          <p:nvPr>
            <p:ph idx="1"/>
          </p:nvPr>
        </p:nvSpPr>
        <p:spPr/>
        <p:txBody>
          <a:bodyPr/>
          <a:lstStyle/>
          <a:p>
            <a:pPr marL="342900" lvl="0" indent="-342900">
              <a:lnSpc>
                <a:spcPct val="100000"/>
              </a:lnSpc>
              <a:spcBef>
                <a:spcPct val="20000"/>
              </a:spcBef>
              <a:buClr>
                <a:srgbClr val="0073AE"/>
              </a:buClr>
              <a:buSzPct val="110000"/>
              <a:buFont typeface="Wingdings" pitchFamily="2" charset="2"/>
              <a:buChar char="§"/>
            </a:pPr>
            <a:r>
              <a:rPr lang="en-US" sz="3200" dirty="0">
                <a:solidFill>
                  <a:srgbClr val="000000"/>
                </a:solidFill>
                <a:latin typeface="Tahoma" pitchFamily="34" charset="0"/>
                <a:ea typeface="Tahoma" pitchFamily="34" charset="0"/>
                <a:cs typeface="Tahoma" pitchFamily="34" charset="0"/>
              </a:rPr>
              <a:t>Spending by the Federal Government</a:t>
            </a:r>
          </a:p>
          <a:p>
            <a:pPr marL="342900" lvl="0" indent="-342900">
              <a:lnSpc>
                <a:spcPct val="100000"/>
              </a:lnSpc>
              <a:spcBef>
                <a:spcPct val="20000"/>
              </a:spcBef>
              <a:buClr>
                <a:srgbClr val="0073AE"/>
              </a:buClr>
              <a:buSzPct val="110000"/>
              <a:buFont typeface="Wingdings" pitchFamily="2" charset="2"/>
              <a:buChar char="§"/>
            </a:pPr>
            <a:r>
              <a:rPr lang="en-US" sz="3200" dirty="0">
                <a:solidFill>
                  <a:srgbClr val="000000"/>
                </a:solidFill>
                <a:latin typeface="Tahoma" pitchFamily="34" charset="0"/>
                <a:ea typeface="Tahoma" pitchFamily="34" charset="0"/>
                <a:cs typeface="Tahoma" pitchFamily="34" charset="0"/>
              </a:rPr>
              <a:t>Taxation by the Federal Government</a:t>
            </a:r>
          </a:p>
          <a:p>
            <a:pPr marL="342900" lvl="0" indent="-342900">
              <a:lnSpc>
                <a:spcPct val="100000"/>
              </a:lnSpc>
              <a:spcBef>
                <a:spcPct val="20000"/>
              </a:spcBef>
              <a:buClr>
                <a:srgbClr val="0073AE"/>
              </a:buClr>
              <a:buSzPct val="110000"/>
              <a:buFont typeface="Wingdings" pitchFamily="2" charset="2"/>
              <a:buChar char="§"/>
            </a:pPr>
            <a:r>
              <a:rPr lang="en-US" sz="3200" dirty="0">
                <a:solidFill>
                  <a:srgbClr val="000000"/>
                </a:solidFill>
                <a:latin typeface="Tahoma" pitchFamily="34" charset="0"/>
                <a:ea typeface="Tahoma" pitchFamily="34" charset="0"/>
                <a:cs typeface="Tahoma" pitchFamily="34" charset="0"/>
              </a:rPr>
              <a:t>Deficit Financing</a:t>
            </a:r>
          </a:p>
          <a:p>
            <a:pPr marL="342900" lvl="0" indent="-342900">
              <a:lnSpc>
                <a:spcPct val="100000"/>
              </a:lnSpc>
              <a:spcBef>
                <a:spcPct val="20000"/>
              </a:spcBef>
              <a:buClr>
                <a:srgbClr val="0073AE"/>
              </a:buClr>
              <a:buSzPct val="110000"/>
              <a:buFont typeface="Wingdings" pitchFamily="2" charset="2"/>
              <a:buChar char="§"/>
            </a:pPr>
            <a:r>
              <a:rPr lang="en-US" sz="3200" dirty="0">
                <a:solidFill>
                  <a:srgbClr val="000000"/>
                </a:solidFill>
                <a:latin typeface="Tahoma" pitchFamily="34" charset="0"/>
                <a:ea typeface="Tahoma" pitchFamily="34" charset="0"/>
                <a:cs typeface="Tahoma" pitchFamily="34" charset="0"/>
              </a:rPr>
              <a:t>Investment in Private Sector through Government programs</a:t>
            </a:r>
          </a:p>
          <a:p>
            <a:endParaRPr lang="en-US" dirty="0"/>
          </a:p>
        </p:txBody>
      </p:sp>
    </p:spTree>
    <p:extLst>
      <p:ext uri="{BB962C8B-B14F-4D97-AF65-F5344CB8AC3E}">
        <p14:creationId xmlns:p14="http://schemas.microsoft.com/office/powerpoint/2010/main" val="2060093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rgbClr val="000000"/>
                </a:solidFill>
                <a:latin typeface="Tahoma" pitchFamily="34" charset="0"/>
                <a:ea typeface="Tahoma" pitchFamily="34" charset="0"/>
                <a:cs typeface="Tahoma" pitchFamily="34" charset="0"/>
              </a:rPr>
              <a:t>How is Monetary Policy different from Fiscal Policy?</a:t>
            </a:r>
            <a:endParaRPr lang="en-US" dirty="0"/>
          </a:p>
        </p:txBody>
      </p:sp>
      <p:sp>
        <p:nvSpPr>
          <p:cNvPr id="3" name="Content Placeholder 2"/>
          <p:cNvSpPr>
            <a:spLocks noGrp="1"/>
          </p:cNvSpPr>
          <p:nvPr>
            <p:ph idx="1"/>
          </p:nvPr>
        </p:nvSpPr>
        <p:spPr/>
        <p:txBody>
          <a:bodyPr/>
          <a:lstStyle/>
          <a:p>
            <a:pPr marL="342900" lvl="0" indent="-342900">
              <a:lnSpc>
                <a:spcPct val="100000"/>
              </a:lnSpc>
              <a:spcBef>
                <a:spcPct val="20000"/>
              </a:spcBef>
              <a:buClr>
                <a:srgbClr val="0073AE"/>
              </a:buClr>
              <a:buSzPct val="110000"/>
              <a:buFont typeface="Wingdings" pitchFamily="2" charset="2"/>
              <a:buChar char="§"/>
            </a:pPr>
            <a:r>
              <a:rPr lang="en-US" sz="3200" dirty="0">
                <a:solidFill>
                  <a:srgbClr val="000000"/>
                </a:solidFill>
                <a:latin typeface="Tahoma" pitchFamily="34" charset="0"/>
                <a:ea typeface="Tahoma" pitchFamily="34" charset="0"/>
                <a:cs typeface="Tahoma" pitchFamily="34" charset="0"/>
              </a:rPr>
              <a:t>Monetary Policy uses the supply of money and interest rates to control the size of the economy, employment and prices.</a:t>
            </a:r>
          </a:p>
          <a:p>
            <a:pPr marL="342900" lvl="0" indent="-342900">
              <a:lnSpc>
                <a:spcPct val="100000"/>
              </a:lnSpc>
              <a:spcBef>
                <a:spcPct val="20000"/>
              </a:spcBef>
              <a:buClr>
                <a:srgbClr val="0073AE"/>
              </a:buClr>
              <a:buSzPct val="110000"/>
              <a:buFont typeface="Wingdings" pitchFamily="2" charset="2"/>
              <a:buChar char="§"/>
            </a:pPr>
            <a:r>
              <a:rPr lang="en-US" sz="3200" dirty="0">
                <a:solidFill>
                  <a:srgbClr val="000000"/>
                </a:solidFill>
                <a:latin typeface="Tahoma" pitchFamily="34" charset="0"/>
                <a:ea typeface="Tahoma" pitchFamily="34" charset="0"/>
                <a:cs typeface="Tahoma" pitchFamily="34" charset="0"/>
              </a:rPr>
              <a:t>Fiscal Policy uses the government’s power to tax and spend to control the size of the economy, employment and prices.</a:t>
            </a:r>
          </a:p>
          <a:p>
            <a:pPr marL="342900" lvl="0" indent="-342900">
              <a:lnSpc>
                <a:spcPct val="100000"/>
              </a:lnSpc>
              <a:spcBef>
                <a:spcPct val="20000"/>
              </a:spcBef>
              <a:buClr>
                <a:srgbClr val="0073AE"/>
              </a:buClr>
              <a:buSzPct val="110000"/>
              <a:buFont typeface="Wingdings" pitchFamily="2" charset="2"/>
              <a:buChar char="§"/>
            </a:pPr>
            <a:r>
              <a:rPr lang="en-US" sz="3200">
                <a:solidFill>
                  <a:srgbClr val="000000"/>
                </a:solidFill>
                <a:latin typeface="Tahoma" pitchFamily="34" charset="0"/>
                <a:ea typeface="Tahoma" pitchFamily="34" charset="0"/>
                <a:cs typeface="Tahoma" pitchFamily="34" charset="0"/>
              </a:rPr>
              <a:t>These two policies are enacted by two independent bodies as well and can work at odds with each </a:t>
            </a:r>
            <a:r>
              <a:rPr lang="en-US" sz="3200">
                <a:solidFill>
                  <a:srgbClr val="000000"/>
                </a:solidFill>
                <a:latin typeface="Tahoma" pitchFamily="34" charset="0"/>
                <a:ea typeface="Tahoma" pitchFamily="34" charset="0"/>
                <a:cs typeface="Tahoma" pitchFamily="34" charset="0"/>
              </a:rPr>
              <a:t>other</a:t>
            </a:r>
            <a:r>
              <a:rPr lang="en-US" sz="3200" smtClean="0">
                <a:solidFill>
                  <a:srgbClr val="000000"/>
                </a:solidFill>
                <a:latin typeface="Tahoma" pitchFamily="34" charset="0"/>
                <a:ea typeface="Tahoma" pitchFamily="34" charset="0"/>
                <a:cs typeface="Tahoma" pitchFamily="34" charset="0"/>
              </a:rPr>
              <a:t>.</a:t>
            </a:r>
            <a:endParaRPr lang="en-US" sz="320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10605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Competition vs Competitive Business Perspective</a:t>
            </a:r>
            <a:endParaRPr lang="en-US" sz="4000" dirty="0"/>
          </a:p>
        </p:txBody>
      </p:sp>
      <p:sp>
        <p:nvSpPr>
          <p:cNvPr id="3" name="Text Placeholder 2"/>
          <p:cNvSpPr>
            <a:spLocks noGrp="1"/>
          </p:cNvSpPr>
          <p:nvPr>
            <p:ph type="body" idx="1"/>
          </p:nvPr>
        </p:nvSpPr>
        <p:spPr/>
        <p:txBody>
          <a:bodyPr/>
          <a:lstStyle/>
          <a:p>
            <a:pPr algn="ctr"/>
            <a:r>
              <a:rPr lang="en-US" sz="4000" b="0" dirty="0">
                <a:solidFill>
                  <a:prstClr val="black"/>
                </a:solidFill>
                <a:latin typeface="Calibri Light" panose="020F0302020204030204"/>
                <a:ea typeface="+mj-ea"/>
                <a:cs typeface="+mj-cs"/>
              </a:rPr>
              <a:t>Competition</a:t>
            </a:r>
            <a:endParaRPr lang="en-US" dirty="0"/>
          </a:p>
        </p:txBody>
      </p:sp>
      <p:sp>
        <p:nvSpPr>
          <p:cNvPr id="4" name="Content Placeholder 3"/>
          <p:cNvSpPr>
            <a:spLocks noGrp="1"/>
          </p:cNvSpPr>
          <p:nvPr>
            <p:ph sz="half" idx="2"/>
          </p:nvPr>
        </p:nvSpPr>
        <p:spPr/>
        <p:txBody>
          <a:bodyPr/>
          <a:lstStyle/>
          <a:p>
            <a:r>
              <a:rPr lang="en-US" dirty="0" smtClean="0"/>
              <a:t>Price</a:t>
            </a:r>
          </a:p>
          <a:p>
            <a:r>
              <a:rPr lang="en-US" dirty="0" smtClean="0"/>
              <a:t>Supply</a:t>
            </a:r>
          </a:p>
          <a:p>
            <a:r>
              <a:rPr lang="en-US" dirty="0" smtClean="0"/>
              <a:t>Resources used</a:t>
            </a:r>
            <a:endParaRPr lang="en-US" dirty="0"/>
          </a:p>
        </p:txBody>
      </p:sp>
      <p:sp>
        <p:nvSpPr>
          <p:cNvPr id="5" name="Text Placeholder 4"/>
          <p:cNvSpPr>
            <a:spLocks noGrp="1"/>
          </p:cNvSpPr>
          <p:nvPr>
            <p:ph type="body" sz="quarter" idx="3"/>
          </p:nvPr>
        </p:nvSpPr>
        <p:spPr/>
        <p:txBody>
          <a:bodyPr>
            <a:normAutofit fontScale="85000" lnSpcReduction="20000"/>
          </a:bodyPr>
          <a:lstStyle/>
          <a:p>
            <a:pPr algn="ctr"/>
            <a:r>
              <a:rPr lang="en-US" sz="4000" b="0" dirty="0">
                <a:solidFill>
                  <a:prstClr val="black"/>
                </a:solidFill>
                <a:latin typeface="Calibri Light" panose="020F0302020204030204"/>
                <a:ea typeface="+mj-ea"/>
                <a:cs typeface="+mj-cs"/>
              </a:rPr>
              <a:t>Competitive Business Perspective</a:t>
            </a:r>
            <a:endParaRPr lang="en-US" dirty="0"/>
          </a:p>
        </p:txBody>
      </p:sp>
      <p:sp>
        <p:nvSpPr>
          <p:cNvPr id="6" name="Content Placeholder 5"/>
          <p:cNvSpPr>
            <a:spLocks noGrp="1"/>
          </p:cNvSpPr>
          <p:nvPr>
            <p:ph sz="quarter" idx="4"/>
          </p:nvPr>
        </p:nvSpPr>
        <p:spPr/>
        <p:txBody>
          <a:bodyPr/>
          <a:lstStyle/>
          <a:p>
            <a:r>
              <a:rPr lang="en-US" dirty="0" smtClean="0"/>
              <a:t>Marketing</a:t>
            </a:r>
          </a:p>
          <a:p>
            <a:r>
              <a:rPr lang="en-US" dirty="0" smtClean="0"/>
              <a:t>Hiring</a:t>
            </a:r>
          </a:p>
          <a:p>
            <a:r>
              <a:rPr lang="en-US" dirty="0" smtClean="0"/>
              <a:t>Firing</a:t>
            </a:r>
          </a:p>
          <a:p>
            <a:endParaRPr lang="en-US" dirty="0"/>
          </a:p>
        </p:txBody>
      </p:sp>
    </p:spTree>
    <p:extLst>
      <p:ext uri="{BB962C8B-B14F-4D97-AF65-F5344CB8AC3E}">
        <p14:creationId xmlns:p14="http://schemas.microsoft.com/office/powerpoint/2010/main" val="4230483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Agricultural Economics</a:t>
            </a:r>
            <a:endParaRPr lang="en-US" dirty="0"/>
          </a:p>
        </p:txBody>
      </p:sp>
      <p:sp>
        <p:nvSpPr>
          <p:cNvPr id="7" name="Content Placeholder 6"/>
          <p:cNvSpPr>
            <a:spLocks noGrp="1"/>
          </p:cNvSpPr>
          <p:nvPr>
            <p:ph sz="half" idx="1"/>
          </p:nvPr>
        </p:nvSpPr>
        <p:spPr/>
        <p:txBody>
          <a:bodyPr/>
          <a:lstStyle/>
          <a:p>
            <a:r>
              <a:rPr lang="en-US" dirty="0" smtClean="0"/>
              <a:t>Economics=basic science</a:t>
            </a:r>
          </a:p>
          <a:p>
            <a:r>
              <a:rPr lang="en-US" dirty="0" smtClean="0"/>
              <a:t>Ag Economics=applied science</a:t>
            </a:r>
          </a:p>
          <a:p>
            <a:r>
              <a:rPr lang="en-US" dirty="0" smtClean="0"/>
              <a:t>Did not begin in a specific</a:t>
            </a:r>
          </a:p>
          <a:p>
            <a:pPr lvl="1"/>
            <a:r>
              <a:rPr lang="en-US" dirty="0" smtClean="0"/>
              <a:t>Year</a:t>
            </a:r>
          </a:p>
          <a:p>
            <a:pPr lvl="1"/>
            <a:r>
              <a:rPr lang="en-US" dirty="0" smtClean="0"/>
              <a:t>Publication</a:t>
            </a:r>
          </a:p>
          <a:p>
            <a:r>
              <a:rPr lang="en-US" dirty="0" smtClean="0"/>
              <a:t>Began as farm economics</a:t>
            </a:r>
          </a:p>
          <a:p>
            <a:r>
              <a:rPr lang="en-US" dirty="0" smtClean="0"/>
              <a:t>Now total ag industry</a:t>
            </a:r>
            <a:endParaRPr lang="en-US" dirty="0"/>
          </a:p>
        </p:txBody>
      </p:sp>
      <p:sp>
        <p:nvSpPr>
          <p:cNvPr id="8" name="Content Placeholder 7"/>
          <p:cNvSpPr>
            <a:spLocks noGrp="1"/>
          </p:cNvSpPr>
          <p:nvPr>
            <p:ph sz="half" idx="2"/>
          </p:nvPr>
        </p:nvSpPr>
        <p:spPr/>
        <p:txBody>
          <a:bodyPr/>
          <a:lstStyle/>
          <a:p>
            <a:r>
              <a:rPr lang="en-US" dirty="0" smtClean="0"/>
              <a:t>Specialty Areas</a:t>
            </a:r>
          </a:p>
          <a:p>
            <a:pPr lvl="1"/>
            <a:r>
              <a:rPr lang="en-US" dirty="0" smtClean="0"/>
              <a:t>Production (Farm Management)</a:t>
            </a:r>
          </a:p>
          <a:p>
            <a:pPr lvl="1"/>
            <a:r>
              <a:rPr lang="en-US" dirty="0" smtClean="0"/>
              <a:t>Agricultural Finance</a:t>
            </a:r>
          </a:p>
          <a:p>
            <a:pPr lvl="1"/>
            <a:r>
              <a:rPr lang="en-US" dirty="0" smtClean="0"/>
              <a:t>Rural Development</a:t>
            </a:r>
          </a:p>
          <a:p>
            <a:pPr lvl="1"/>
            <a:r>
              <a:rPr lang="en-US" dirty="0" smtClean="0"/>
              <a:t>Price Analysis</a:t>
            </a:r>
          </a:p>
          <a:p>
            <a:pPr lvl="1"/>
            <a:r>
              <a:rPr lang="en-US" dirty="0" smtClean="0"/>
              <a:t>Agricultural Policy</a:t>
            </a:r>
          </a:p>
          <a:p>
            <a:pPr lvl="1"/>
            <a:r>
              <a:rPr lang="en-US" dirty="0" smtClean="0"/>
              <a:t>International Development</a:t>
            </a:r>
          </a:p>
          <a:p>
            <a:pPr lvl="1"/>
            <a:r>
              <a:rPr lang="en-US" dirty="0" smtClean="0"/>
              <a:t>Marketing</a:t>
            </a:r>
            <a:endParaRPr lang="en-US" dirty="0"/>
          </a:p>
        </p:txBody>
      </p:sp>
    </p:spTree>
    <p:extLst>
      <p:ext uri="{BB962C8B-B14F-4D97-AF65-F5344CB8AC3E}">
        <p14:creationId xmlns:p14="http://schemas.microsoft.com/office/powerpoint/2010/main" val="4061516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Natural Resources</a:t>
            </a:r>
            <a:endParaRPr lang="en-US" dirty="0"/>
          </a:p>
        </p:txBody>
      </p:sp>
      <p:sp>
        <p:nvSpPr>
          <p:cNvPr id="3" name="Content Placeholder 2"/>
          <p:cNvSpPr>
            <a:spLocks noGrp="1"/>
          </p:cNvSpPr>
          <p:nvPr>
            <p:ph idx="1"/>
          </p:nvPr>
        </p:nvSpPr>
        <p:spPr/>
        <p:txBody>
          <a:bodyPr/>
          <a:lstStyle/>
          <a:p>
            <a:r>
              <a:rPr lang="en-US" dirty="0" smtClean="0"/>
              <a:t>Land</a:t>
            </a:r>
          </a:p>
          <a:p>
            <a:endParaRPr lang="en-US" dirty="0" smtClean="0"/>
          </a:p>
          <a:p>
            <a:r>
              <a:rPr lang="en-US" dirty="0" smtClean="0"/>
              <a:t>Mineral Deposits</a:t>
            </a:r>
          </a:p>
          <a:p>
            <a:endParaRPr lang="en-US" dirty="0" smtClean="0"/>
          </a:p>
          <a:p>
            <a:r>
              <a:rPr lang="en-US" dirty="0" smtClean="0"/>
              <a:t>Water</a:t>
            </a:r>
          </a:p>
          <a:p>
            <a:endParaRPr lang="en-US" dirty="0" smtClean="0"/>
          </a:p>
          <a:p>
            <a:r>
              <a:rPr lang="en-US" dirty="0" smtClean="0"/>
              <a:t>Forests</a:t>
            </a:r>
            <a:endParaRPr lang="en-US" dirty="0"/>
          </a:p>
        </p:txBody>
      </p:sp>
      <p:pic>
        <p:nvPicPr>
          <p:cNvPr id="4" name="Picture 3"/>
          <p:cNvPicPr>
            <a:picLocks noChangeAspect="1"/>
          </p:cNvPicPr>
          <p:nvPr/>
        </p:nvPicPr>
        <p:blipFill>
          <a:blip r:embed="rId2"/>
          <a:stretch>
            <a:fillRect/>
          </a:stretch>
        </p:blipFill>
        <p:spPr>
          <a:xfrm>
            <a:off x="4761201" y="1527464"/>
            <a:ext cx="5953125" cy="4488872"/>
          </a:xfrm>
          <a:prstGeom prst="rect">
            <a:avLst/>
          </a:prstGeom>
        </p:spPr>
      </p:pic>
    </p:spTree>
    <p:extLst>
      <p:ext uri="{BB962C8B-B14F-4D97-AF65-F5344CB8AC3E}">
        <p14:creationId xmlns:p14="http://schemas.microsoft.com/office/powerpoint/2010/main" val="4027942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Human Resources</a:t>
            </a:r>
            <a:endParaRPr lang="en-US" dirty="0"/>
          </a:p>
        </p:txBody>
      </p:sp>
      <p:sp>
        <p:nvSpPr>
          <p:cNvPr id="3" name="Content Placeholder 2"/>
          <p:cNvSpPr>
            <a:spLocks noGrp="1"/>
          </p:cNvSpPr>
          <p:nvPr>
            <p:ph idx="1"/>
          </p:nvPr>
        </p:nvSpPr>
        <p:spPr/>
        <p:txBody>
          <a:bodyPr/>
          <a:lstStyle/>
          <a:p>
            <a:r>
              <a:rPr lang="en-US" dirty="0" smtClean="0"/>
              <a:t>Laborers</a:t>
            </a:r>
          </a:p>
          <a:p>
            <a:endParaRPr lang="en-US" dirty="0" smtClean="0"/>
          </a:p>
          <a:p>
            <a:r>
              <a:rPr lang="en-US" dirty="0" smtClean="0"/>
              <a:t>Managers</a:t>
            </a:r>
          </a:p>
          <a:p>
            <a:endParaRPr lang="en-US" dirty="0" smtClean="0"/>
          </a:p>
          <a:p>
            <a:r>
              <a:rPr lang="en-US" dirty="0" smtClean="0"/>
              <a:t>Services</a:t>
            </a:r>
          </a:p>
          <a:p>
            <a:endParaRPr lang="en-US" dirty="0" smtClean="0"/>
          </a:p>
          <a:p>
            <a:r>
              <a:rPr lang="en-US" dirty="0" smtClean="0"/>
              <a:t>Wages</a:t>
            </a:r>
          </a:p>
          <a:p>
            <a:endParaRPr lang="en-US" dirty="0"/>
          </a:p>
        </p:txBody>
      </p:sp>
      <p:pic>
        <p:nvPicPr>
          <p:cNvPr id="4" name="Picture 3"/>
          <p:cNvPicPr>
            <a:picLocks noChangeAspect="1"/>
          </p:cNvPicPr>
          <p:nvPr/>
        </p:nvPicPr>
        <p:blipFill>
          <a:blip r:embed="rId2"/>
          <a:stretch>
            <a:fillRect/>
          </a:stretch>
        </p:blipFill>
        <p:spPr>
          <a:xfrm>
            <a:off x="3560618" y="3255818"/>
            <a:ext cx="2667000" cy="2667000"/>
          </a:xfrm>
          <a:prstGeom prst="rect">
            <a:avLst/>
          </a:prstGeom>
        </p:spPr>
      </p:pic>
      <p:pic>
        <p:nvPicPr>
          <p:cNvPr id="5" name="Picture 4"/>
          <p:cNvPicPr>
            <a:picLocks noChangeAspect="1"/>
          </p:cNvPicPr>
          <p:nvPr/>
        </p:nvPicPr>
        <p:blipFill>
          <a:blip r:embed="rId3"/>
          <a:stretch>
            <a:fillRect/>
          </a:stretch>
        </p:blipFill>
        <p:spPr>
          <a:xfrm>
            <a:off x="6513186" y="1527464"/>
            <a:ext cx="3486694" cy="4395354"/>
          </a:xfrm>
          <a:prstGeom prst="rect">
            <a:avLst/>
          </a:prstGeom>
        </p:spPr>
      </p:pic>
    </p:spTree>
    <p:extLst>
      <p:ext uri="{BB962C8B-B14F-4D97-AF65-F5344CB8AC3E}">
        <p14:creationId xmlns:p14="http://schemas.microsoft.com/office/powerpoint/2010/main" val="2560933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Manufactured Resources</a:t>
            </a:r>
            <a:endParaRPr lang="en-US" dirty="0"/>
          </a:p>
        </p:txBody>
      </p:sp>
      <p:sp>
        <p:nvSpPr>
          <p:cNvPr id="3" name="Content Placeholder 2"/>
          <p:cNvSpPr>
            <a:spLocks noGrp="1"/>
          </p:cNvSpPr>
          <p:nvPr>
            <p:ph idx="1"/>
          </p:nvPr>
        </p:nvSpPr>
        <p:spPr/>
        <p:txBody>
          <a:bodyPr/>
          <a:lstStyle/>
          <a:p>
            <a:r>
              <a:rPr lang="en-US" dirty="0" smtClean="0"/>
              <a:t>Capital</a:t>
            </a:r>
          </a:p>
          <a:p>
            <a:endParaRPr lang="en-US" dirty="0" smtClean="0"/>
          </a:p>
          <a:p>
            <a:pPr lvl="1"/>
            <a:r>
              <a:rPr lang="en-US" dirty="0" smtClean="0"/>
              <a:t>Machines</a:t>
            </a:r>
          </a:p>
          <a:p>
            <a:pPr lvl="1"/>
            <a:endParaRPr lang="en-US" dirty="0" smtClean="0"/>
          </a:p>
          <a:p>
            <a:pPr lvl="1"/>
            <a:r>
              <a:rPr lang="en-US" dirty="0" smtClean="0"/>
              <a:t>Equipment</a:t>
            </a:r>
          </a:p>
          <a:p>
            <a:pPr lvl="1"/>
            <a:endParaRPr lang="en-US" dirty="0" smtClean="0"/>
          </a:p>
          <a:p>
            <a:pPr lvl="1"/>
            <a:r>
              <a:rPr lang="en-US" dirty="0" smtClean="0"/>
              <a:t>Structures</a:t>
            </a:r>
          </a:p>
          <a:p>
            <a:pPr lvl="1"/>
            <a:endParaRPr lang="en-US" dirty="0"/>
          </a:p>
        </p:txBody>
      </p:sp>
      <p:pic>
        <p:nvPicPr>
          <p:cNvPr id="4" name="Picture 3"/>
          <p:cNvPicPr>
            <a:picLocks noChangeAspect="1"/>
          </p:cNvPicPr>
          <p:nvPr/>
        </p:nvPicPr>
        <p:blipFill>
          <a:blip r:embed="rId2"/>
          <a:stretch>
            <a:fillRect/>
          </a:stretch>
        </p:blipFill>
        <p:spPr>
          <a:xfrm>
            <a:off x="3986645" y="1690688"/>
            <a:ext cx="6499514" cy="4333009"/>
          </a:xfrm>
          <a:prstGeom prst="rect">
            <a:avLst/>
          </a:prstGeom>
        </p:spPr>
      </p:pic>
    </p:spTree>
    <p:extLst>
      <p:ext uri="{BB962C8B-B14F-4D97-AF65-F5344CB8AC3E}">
        <p14:creationId xmlns:p14="http://schemas.microsoft.com/office/powerpoint/2010/main" val="2688720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Entrepreneurship</a:t>
            </a:r>
            <a:endParaRPr lang="en-US" dirty="0"/>
          </a:p>
        </p:txBody>
      </p:sp>
      <p:sp>
        <p:nvSpPr>
          <p:cNvPr id="3" name="Content Placeholder 2"/>
          <p:cNvSpPr>
            <a:spLocks noGrp="1"/>
          </p:cNvSpPr>
          <p:nvPr>
            <p:ph idx="1"/>
          </p:nvPr>
        </p:nvSpPr>
        <p:spPr/>
        <p:txBody>
          <a:bodyPr/>
          <a:lstStyle/>
          <a:p>
            <a:r>
              <a:rPr lang="en-US" dirty="0" smtClean="0"/>
              <a:t>Management</a:t>
            </a:r>
          </a:p>
          <a:p>
            <a:pPr lvl="1"/>
            <a:r>
              <a:rPr lang="en-US" dirty="0" smtClean="0"/>
              <a:t>New business</a:t>
            </a:r>
          </a:p>
          <a:p>
            <a:pPr lvl="1"/>
            <a:r>
              <a:rPr lang="en-US" dirty="0" smtClean="0"/>
              <a:t>New products</a:t>
            </a:r>
          </a:p>
          <a:p>
            <a:pPr lvl="1"/>
            <a:r>
              <a:rPr lang="en-US" dirty="0" smtClean="0"/>
              <a:t>New technology</a:t>
            </a:r>
          </a:p>
          <a:p>
            <a:endParaRPr lang="en-US" dirty="0"/>
          </a:p>
          <a:p>
            <a:r>
              <a:rPr lang="en-US" dirty="0" smtClean="0"/>
              <a:t>Initiative</a:t>
            </a:r>
          </a:p>
          <a:p>
            <a:pPr lvl="1"/>
            <a:r>
              <a:rPr lang="en-US" dirty="0" smtClean="0"/>
              <a:t>Risk</a:t>
            </a:r>
          </a:p>
          <a:p>
            <a:pPr lvl="1"/>
            <a:r>
              <a:rPr lang="en-US" dirty="0" smtClean="0"/>
              <a:t>Profit</a:t>
            </a:r>
          </a:p>
          <a:p>
            <a:pPr marL="457200" lvl="1" indent="0">
              <a:buNone/>
            </a:pPr>
            <a:endParaRPr lang="en-US" dirty="0"/>
          </a:p>
        </p:txBody>
      </p:sp>
      <p:pic>
        <p:nvPicPr>
          <p:cNvPr id="4" name="Picture 3"/>
          <p:cNvPicPr>
            <a:picLocks noChangeAspect="1"/>
          </p:cNvPicPr>
          <p:nvPr/>
        </p:nvPicPr>
        <p:blipFill>
          <a:blip r:embed="rId2"/>
          <a:stretch>
            <a:fillRect/>
          </a:stretch>
        </p:blipFill>
        <p:spPr>
          <a:xfrm>
            <a:off x="4763946" y="1690688"/>
            <a:ext cx="6651164" cy="4486275"/>
          </a:xfrm>
          <a:prstGeom prst="rect">
            <a:avLst/>
          </a:prstGeom>
        </p:spPr>
      </p:pic>
    </p:spTree>
    <p:extLst>
      <p:ext uri="{BB962C8B-B14F-4D97-AF65-F5344CB8AC3E}">
        <p14:creationId xmlns:p14="http://schemas.microsoft.com/office/powerpoint/2010/main" val="3966758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pPr algn="ctr"/>
            <a:r>
              <a:rPr lang="en-US" dirty="0" smtClean="0"/>
              <a:t>Wants vs Needs</a:t>
            </a:r>
            <a:endParaRPr lang="en-US" dirty="0"/>
          </a:p>
        </p:txBody>
      </p:sp>
      <p:sp>
        <p:nvSpPr>
          <p:cNvPr id="4" name="Text Placeholder 3"/>
          <p:cNvSpPr>
            <a:spLocks noGrp="1"/>
          </p:cNvSpPr>
          <p:nvPr>
            <p:ph type="body" idx="1"/>
          </p:nvPr>
        </p:nvSpPr>
        <p:spPr/>
        <p:txBody>
          <a:bodyPr/>
          <a:lstStyle/>
          <a:p>
            <a:pPr algn="ctr"/>
            <a:r>
              <a:rPr lang="en-US" dirty="0" smtClean="0"/>
              <a:t>Needs</a:t>
            </a:r>
            <a:endParaRPr lang="en-US" dirty="0"/>
          </a:p>
        </p:txBody>
      </p:sp>
      <p:sp>
        <p:nvSpPr>
          <p:cNvPr id="5" name="Content Placeholder 4"/>
          <p:cNvSpPr>
            <a:spLocks noGrp="1"/>
          </p:cNvSpPr>
          <p:nvPr>
            <p:ph sz="half" idx="2"/>
          </p:nvPr>
        </p:nvSpPr>
        <p:spPr/>
        <p:txBody>
          <a:bodyPr/>
          <a:lstStyle/>
          <a:p>
            <a:r>
              <a:rPr lang="en-US" dirty="0" smtClean="0"/>
              <a:t>Critical</a:t>
            </a:r>
          </a:p>
          <a:p>
            <a:pPr lvl="1"/>
            <a:r>
              <a:rPr lang="en-US" dirty="0" smtClean="0"/>
              <a:t>Food</a:t>
            </a:r>
          </a:p>
          <a:p>
            <a:pPr lvl="1"/>
            <a:r>
              <a:rPr lang="en-US" dirty="0" smtClean="0"/>
              <a:t>Clothing</a:t>
            </a:r>
          </a:p>
          <a:p>
            <a:pPr lvl="1"/>
            <a:r>
              <a:rPr lang="en-US" dirty="0" smtClean="0"/>
              <a:t>Shelter</a:t>
            </a:r>
          </a:p>
          <a:p>
            <a:r>
              <a:rPr lang="en-US" dirty="0" smtClean="0"/>
              <a:t>Equipment</a:t>
            </a:r>
          </a:p>
          <a:p>
            <a:r>
              <a:rPr lang="en-US" dirty="0" smtClean="0"/>
              <a:t>Insurance</a:t>
            </a:r>
          </a:p>
          <a:p>
            <a:r>
              <a:rPr lang="en-US" dirty="0"/>
              <a:t>E</a:t>
            </a:r>
            <a:r>
              <a:rPr lang="en-US" dirty="0" smtClean="0"/>
              <a:t>ducation</a:t>
            </a:r>
            <a:endParaRPr lang="en-US" dirty="0"/>
          </a:p>
        </p:txBody>
      </p:sp>
      <p:sp>
        <p:nvSpPr>
          <p:cNvPr id="6" name="Text Placeholder 5"/>
          <p:cNvSpPr>
            <a:spLocks noGrp="1"/>
          </p:cNvSpPr>
          <p:nvPr>
            <p:ph type="body" sz="quarter" idx="3"/>
          </p:nvPr>
        </p:nvSpPr>
        <p:spPr/>
        <p:txBody>
          <a:bodyPr/>
          <a:lstStyle/>
          <a:p>
            <a:pPr algn="ctr"/>
            <a:r>
              <a:rPr lang="en-US" dirty="0" smtClean="0"/>
              <a:t>Wants</a:t>
            </a:r>
            <a:endParaRPr lang="en-US" dirty="0"/>
          </a:p>
        </p:txBody>
      </p:sp>
      <p:sp>
        <p:nvSpPr>
          <p:cNvPr id="7" name="Content Placeholder 6"/>
          <p:cNvSpPr>
            <a:spLocks noGrp="1"/>
          </p:cNvSpPr>
          <p:nvPr>
            <p:ph sz="quarter" idx="4"/>
          </p:nvPr>
        </p:nvSpPr>
        <p:spPr/>
        <p:txBody>
          <a:bodyPr/>
          <a:lstStyle/>
          <a:p>
            <a:r>
              <a:rPr lang="en-US" dirty="0" smtClean="0"/>
              <a:t>Not Critical</a:t>
            </a:r>
          </a:p>
          <a:p>
            <a:pPr lvl="1"/>
            <a:r>
              <a:rPr lang="en-US" dirty="0" smtClean="0"/>
              <a:t>Cab Tractor</a:t>
            </a:r>
          </a:p>
          <a:p>
            <a:pPr lvl="1"/>
            <a:r>
              <a:rPr lang="en-US" dirty="0" smtClean="0"/>
              <a:t>Blue Tooth</a:t>
            </a:r>
          </a:p>
          <a:p>
            <a:pPr lvl="1"/>
            <a:r>
              <a:rPr lang="en-US" dirty="0" smtClean="0"/>
              <a:t>I Phone</a:t>
            </a:r>
          </a:p>
          <a:p>
            <a:pPr lvl="1"/>
            <a:r>
              <a:rPr lang="en-US" dirty="0" smtClean="0"/>
              <a:t>Brand new car</a:t>
            </a:r>
          </a:p>
          <a:p>
            <a:pPr lvl="1"/>
            <a:r>
              <a:rPr lang="en-US" dirty="0" smtClean="0"/>
              <a:t>Longhorn Steakhouse</a:t>
            </a:r>
          </a:p>
          <a:p>
            <a:pPr lvl="1"/>
            <a:r>
              <a:rPr lang="en-US" dirty="0" smtClean="0"/>
              <a:t>American Eagle</a:t>
            </a:r>
          </a:p>
          <a:p>
            <a:pPr lvl="1"/>
            <a:r>
              <a:rPr lang="en-US" dirty="0" smtClean="0"/>
              <a:t>Mansion</a:t>
            </a:r>
            <a:endParaRPr lang="en-US" dirty="0"/>
          </a:p>
        </p:txBody>
      </p:sp>
    </p:spTree>
    <p:extLst>
      <p:ext uri="{BB962C8B-B14F-4D97-AF65-F5344CB8AC3E}">
        <p14:creationId xmlns:p14="http://schemas.microsoft.com/office/powerpoint/2010/main" val="2372403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1618</TotalTime>
  <Words>1152</Words>
  <Application>Microsoft Office PowerPoint</Application>
  <PresentationFormat>Custom</PresentationFormat>
  <Paragraphs>337</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Chapter 2</vt:lpstr>
      <vt:lpstr>Major Components of Economics</vt:lpstr>
      <vt:lpstr>Scarcity vs Shortage</vt:lpstr>
      <vt:lpstr>Factors of Production</vt:lpstr>
      <vt:lpstr>Natural Resources</vt:lpstr>
      <vt:lpstr>Human Resources</vt:lpstr>
      <vt:lpstr>Manufactured Resources</vt:lpstr>
      <vt:lpstr>Entrepreneurship</vt:lpstr>
      <vt:lpstr>Wants vs Needs</vt:lpstr>
      <vt:lpstr>Three Basic economic Questions</vt:lpstr>
      <vt:lpstr>What and how much?</vt:lpstr>
      <vt:lpstr>How to Produce</vt:lpstr>
      <vt:lpstr>Who gets it?</vt:lpstr>
      <vt:lpstr>Example</vt:lpstr>
      <vt:lpstr>Economic Systems</vt:lpstr>
      <vt:lpstr>Traditional</vt:lpstr>
      <vt:lpstr>Capitalism</vt:lpstr>
      <vt:lpstr>Socialism</vt:lpstr>
      <vt:lpstr>Facism</vt:lpstr>
      <vt:lpstr>Communism</vt:lpstr>
      <vt:lpstr>Mixed</vt:lpstr>
      <vt:lpstr>American Economy</vt:lpstr>
      <vt:lpstr>American Agriculture</vt:lpstr>
      <vt:lpstr>Daddy of Economics?</vt:lpstr>
      <vt:lpstr>Economics- History</vt:lpstr>
      <vt:lpstr>American Economy</vt:lpstr>
      <vt:lpstr>US Government</vt:lpstr>
      <vt:lpstr>Freedom</vt:lpstr>
      <vt:lpstr>Private Property</vt:lpstr>
      <vt:lpstr>Macro vs Micro</vt:lpstr>
      <vt:lpstr>Macro</vt:lpstr>
      <vt:lpstr>Micro</vt:lpstr>
      <vt:lpstr>Positive vs Normative</vt:lpstr>
      <vt:lpstr>Other Terms</vt:lpstr>
      <vt:lpstr>Monetary Policy</vt:lpstr>
      <vt:lpstr>Forms of Monetary Policy</vt:lpstr>
      <vt:lpstr>Objectives</vt:lpstr>
      <vt:lpstr>Instruments of Monetary Policy</vt:lpstr>
      <vt:lpstr>Fiscal Policy</vt:lpstr>
      <vt:lpstr>Objectives of Fiscal Policy</vt:lpstr>
      <vt:lpstr>Instruments of Fiscal Policy</vt:lpstr>
      <vt:lpstr>How is Monetary Policy different from Fiscal Policy?</vt:lpstr>
      <vt:lpstr>Competition vs Competitive Business Perspective</vt:lpstr>
      <vt:lpstr>Agricultural Economics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test</dc:creator>
  <cp:lastModifiedBy>test</cp:lastModifiedBy>
  <cp:revision>21</cp:revision>
  <dcterms:created xsi:type="dcterms:W3CDTF">2015-01-22T17:43:16Z</dcterms:created>
  <dcterms:modified xsi:type="dcterms:W3CDTF">2015-02-04T18:15:08Z</dcterms:modified>
</cp:coreProperties>
</file>